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7"/>
  </p:notesMasterIdLst>
  <p:sldIdLst>
    <p:sldId id="814" r:id="rId2"/>
    <p:sldId id="747" r:id="rId3"/>
    <p:sldId id="817" r:id="rId4"/>
    <p:sldId id="1612" r:id="rId5"/>
    <p:sldId id="748" r:id="rId6"/>
    <p:sldId id="751" r:id="rId7"/>
    <p:sldId id="1613" r:id="rId8"/>
    <p:sldId id="1588" r:id="rId9"/>
    <p:sldId id="816" r:id="rId10"/>
    <p:sldId id="749" r:id="rId11"/>
    <p:sldId id="750" r:id="rId12"/>
    <p:sldId id="1590" r:id="rId13"/>
    <p:sldId id="1614" r:id="rId14"/>
    <p:sldId id="1615" r:id="rId15"/>
    <p:sldId id="1589" r:id="rId16"/>
    <p:sldId id="862" r:id="rId17"/>
    <p:sldId id="752" r:id="rId18"/>
    <p:sldId id="564" r:id="rId19"/>
    <p:sldId id="815" r:id="rId20"/>
    <p:sldId id="745" r:id="rId21"/>
    <p:sldId id="879" r:id="rId22"/>
    <p:sldId id="543" r:id="rId23"/>
    <p:sldId id="563" r:id="rId24"/>
    <p:sldId id="809" r:id="rId25"/>
    <p:sldId id="746" r:id="rId26"/>
    <p:sldId id="566" r:id="rId27"/>
    <p:sldId id="567" r:id="rId28"/>
    <p:sldId id="810" r:id="rId29"/>
    <p:sldId id="579" r:id="rId30"/>
    <p:sldId id="811" r:id="rId31"/>
    <p:sldId id="742" r:id="rId32"/>
    <p:sldId id="291" r:id="rId33"/>
    <p:sldId id="339" r:id="rId34"/>
    <p:sldId id="290" r:id="rId35"/>
    <p:sldId id="269" r:id="rId36"/>
    <p:sldId id="274" r:id="rId37"/>
    <p:sldId id="341" r:id="rId38"/>
    <p:sldId id="342" r:id="rId39"/>
    <p:sldId id="352" r:id="rId40"/>
    <p:sldId id="268" r:id="rId41"/>
    <p:sldId id="344" r:id="rId42"/>
    <p:sldId id="1586" r:id="rId43"/>
    <p:sldId id="347" r:id="rId44"/>
    <p:sldId id="349" r:id="rId45"/>
    <p:sldId id="1592" r:id="rId46"/>
    <p:sldId id="346" r:id="rId47"/>
    <p:sldId id="348" r:id="rId48"/>
    <p:sldId id="818" r:id="rId49"/>
    <p:sldId id="1584" r:id="rId50"/>
    <p:sldId id="1582" r:id="rId51"/>
    <p:sldId id="1583" r:id="rId52"/>
    <p:sldId id="1579" r:id="rId53"/>
    <p:sldId id="1593" r:id="rId54"/>
    <p:sldId id="580" r:id="rId55"/>
    <p:sldId id="736" r:id="rId56"/>
    <p:sldId id="737" r:id="rId57"/>
    <p:sldId id="361" r:id="rId58"/>
    <p:sldId id="531" r:id="rId59"/>
    <p:sldId id="826" r:id="rId60"/>
    <p:sldId id="547" r:id="rId61"/>
    <p:sldId id="362" r:id="rId62"/>
    <p:sldId id="1595" r:id="rId63"/>
    <p:sldId id="1597" r:id="rId64"/>
    <p:sldId id="1598" r:id="rId65"/>
    <p:sldId id="1596" r:id="rId66"/>
    <p:sldId id="1599" r:id="rId67"/>
    <p:sldId id="825" r:id="rId68"/>
    <p:sldId id="827" r:id="rId69"/>
    <p:sldId id="551" r:id="rId70"/>
    <p:sldId id="363" r:id="rId71"/>
    <p:sldId id="368" r:id="rId72"/>
    <p:sldId id="872" r:id="rId73"/>
    <p:sldId id="587" r:id="rId74"/>
    <p:sldId id="365" r:id="rId75"/>
    <p:sldId id="829" r:id="rId76"/>
    <p:sldId id="366" r:id="rId77"/>
    <p:sldId id="828" r:id="rId78"/>
    <p:sldId id="369" r:id="rId79"/>
    <p:sldId id="592" r:id="rId80"/>
    <p:sldId id="821" r:id="rId81"/>
    <p:sldId id="1601" r:id="rId82"/>
    <p:sldId id="880" r:id="rId83"/>
    <p:sldId id="740" r:id="rId84"/>
    <p:sldId id="830" r:id="rId85"/>
    <p:sldId id="835" r:id="rId86"/>
    <p:sldId id="738" r:id="rId87"/>
    <p:sldId id="1603" r:id="rId88"/>
    <p:sldId id="1604" r:id="rId89"/>
    <p:sldId id="838" r:id="rId90"/>
    <p:sldId id="839" r:id="rId91"/>
    <p:sldId id="594" r:id="rId92"/>
    <p:sldId id="1587" r:id="rId93"/>
    <p:sldId id="850" r:id="rId94"/>
    <p:sldId id="840" r:id="rId95"/>
    <p:sldId id="842" r:id="rId96"/>
    <p:sldId id="1606" r:id="rId97"/>
    <p:sldId id="843" r:id="rId98"/>
    <p:sldId id="1605" r:id="rId99"/>
    <p:sldId id="601" r:id="rId100"/>
    <p:sldId id="860" r:id="rId101"/>
    <p:sldId id="1608" r:id="rId102"/>
    <p:sldId id="1607" r:id="rId103"/>
    <p:sldId id="854" r:id="rId104"/>
    <p:sldId id="844" r:id="rId105"/>
    <p:sldId id="846" r:id="rId106"/>
    <p:sldId id="847" r:id="rId107"/>
    <p:sldId id="612" r:id="rId108"/>
    <p:sldId id="600" r:id="rId109"/>
    <p:sldId id="604" r:id="rId110"/>
    <p:sldId id="606" r:id="rId111"/>
    <p:sldId id="858" r:id="rId112"/>
    <p:sldId id="855" r:id="rId113"/>
    <p:sldId id="856" r:id="rId114"/>
    <p:sldId id="603" r:id="rId115"/>
    <p:sldId id="1609" r:id="rId116"/>
    <p:sldId id="516" r:id="rId117"/>
    <p:sldId id="381" r:id="rId118"/>
    <p:sldId id="861" r:id="rId119"/>
    <p:sldId id="849" r:id="rId120"/>
    <p:sldId id="848" r:id="rId121"/>
    <p:sldId id="631" r:id="rId122"/>
    <p:sldId id="633" r:id="rId123"/>
    <p:sldId id="389" r:id="rId124"/>
    <p:sldId id="380" r:id="rId125"/>
    <p:sldId id="385" r:id="rId126"/>
    <p:sldId id="374" r:id="rId127"/>
    <p:sldId id="373" r:id="rId128"/>
    <p:sldId id="388" r:id="rId129"/>
    <p:sldId id="634" r:id="rId130"/>
    <p:sldId id="387" r:id="rId131"/>
    <p:sldId id="638" r:id="rId132"/>
    <p:sldId id="866" r:id="rId133"/>
    <p:sldId id="1611" r:id="rId134"/>
    <p:sldId id="873" r:id="rId135"/>
    <p:sldId id="867" r:id="rId136"/>
    <p:sldId id="864" r:id="rId137"/>
    <p:sldId id="869" r:id="rId138"/>
    <p:sldId id="871" r:id="rId139"/>
    <p:sldId id="877" r:id="rId140"/>
    <p:sldId id="874" r:id="rId141"/>
    <p:sldId id="875" r:id="rId142"/>
    <p:sldId id="876" r:id="rId143"/>
    <p:sldId id="878" r:id="rId144"/>
    <p:sldId id="868" r:id="rId145"/>
    <p:sldId id="865" r:id="rId146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0FBBB52-5BEC-4EFB-8776-B59EEBF8F526}">
          <p14:sldIdLst>
            <p14:sldId id="814"/>
          </p14:sldIdLst>
        </p14:section>
        <p14:section name="Table of Contents" id="{457AECD6-FA3D-42F0-A6A6-ACE1BE1BA469}">
          <p14:sldIdLst>
            <p14:sldId id="747"/>
            <p14:sldId id="817"/>
          </p14:sldIdLst>
        </p14:section>
        <p14:section name="Login &amp; Logout" id="{F895E5FA-9D2D-47A1-BA70-DA743C1E88D2}">
          <p14:sldIdLst>
            <p14:sldId id="1612"/>
            <p14:sldId id="748"/>
          </p14:sldIdLst>
        </p14:section>
        <p14:section name="Configuration Wizard" id="{D3158838-DBB8-4AEE-B977-444B4E0BFD84}">
          <p14:sldIdLst>
            <p14:sldId id="751"/>
            <p14:sldId id="1613"/>
            <p14:sldId id="1588"/>
            <p14:sldId id="816"/>
            <p14:sldId id="749"/>
            <p14:sldId id="750"/>
            <p14:sldId id="1590"/>
            <p14:sldId id="1614"/>
            <p14:sldId id="1615"/>
            <p14:sldId id="1589"/>
            <p14:sldId id="862"/>
          </p14:sldIdLst>
        </p14:section>
        <p14:section name="Navigation &amp; Action" id="{9B37C063-956E-49D2-900B-9D881608D666}">
          <p14:sldIdLst>
            <p14:sldId id="752"/>
            <p14:sldId id="564"/>
            <p14:sldId id="815"/>
            <p14:sldId id="745"/>
            <p14:sldId id="879"/>
            <p14:sldId id="543"/>
            <p14:sldId id="563"/>
            <p14:sldId id="809"/>
            <p14:sldId id="746"/>
            <p14:sldId id="566"/>
          </p14:sldIdLst>
        </p14:section>
        <p14:section name="Module" id="{D8873D14-1399-4A73-94EB-90778B4B4301}">
          <p14:sldIdLst>
            <p14:sldId id="567"/>
            <p14:sldId id="810"/>
            <p14:sldId id="579"/>
            <p14:sldId id="811"/>
          </p14:sldIdLst>
        </p14:section>
        <p14:section name="Basic Configuration" id="{2BC00AB8-6840-4788-9972-7188529F3F45}">
          <p14:sldIdLst>
            <p14:sldId id="742"/>
            <p14:sldId id="291"/>
          </p14:sldIdLst>
        </p14:section>
        <p14:section name="Country &amp; Currency" id="{E12A5261-6BB0-4542-8655-61C27466BD6E}">
          <p14:sldIdLst>
            <p14:sldId id="339"/>
            <p14:sldId id="290"/>
            <p14:sldId id="269"/>
            <p14:sldId id="274"/>
            <p14:sldId id="341"/>
            <p14:sldId id="342"/>
            <p14:sldId id="352"/>
            <p14:sldId id="268"/>
            <p14:sldId id="344"/>
            <p14:sldId id="1586"/>
            <p14:sldId id="347"/>
            <p14:sldId id="349"/>
            <p14:sldId id="1592"/>
            <p14:sldId id="346"/>
            <p14:sldId id="348"/>
            <p14:sldId id="818"/>
            <p14:sldId id="1584"/>
            <p14:sldId id="1582"/>
            <p14:sldId id="1583"/>
            <p14:sldId id="1579"/>
            <p14:sldId id="1593"/>
          </p14:sldIdLst>
        </p14:section>
        <p14:section name="Party &amp; Company &amp; Employee" id="{1EE13732-049E-445C-94D3-508C8B361A85}">
          <p14:sldIdLst>
            <p14:sldId id="580"/>
            <p14:sldId id="736"/>
            <p14:sldId id="737"/>
            <p14:sldId id="361"/>
            <p14:sldId id="531"/>
            <p14:sldId id="826"/>
            <p14:sldId id="547"/>
            <p14:sldId id="362"/>
            <p14:sldId id="1595"/>
            <p14:sldId id="1597"/>
            <p14:sldId id="1598"/>
            <p14:sldId id="1596"/>
            <p14:sldId id="1599"/>
            <p14:sldId id="825"/>
            <p14:sldId id="827"/>
            <p14:sldId id="551"/>
            <p14:sldId id="363"/>
            <p14:sldId id="368"/>
            <p14:sldId id="872"/>
            <p14:sldId id="587"/>
            <p14:sldId id="365"/>
            <p14:sldId id="829"/>
            <p14:sldId id="366"/>
            <p14:sldId id="828"/>
            <p14:sldId id="369"/>
            <p14:sldId id="592"/>
          </p14:sldIdLst>
        </p14:section>
        <p14:section name="User" id="{BF4F3EDF-4251-4C61-BBBC-D6EF61B6A39C}">
          <p14:sldIdLst>
            <p14:sldId id="821"/>
            <p14:sldId id="1601"/>
            <p14:sldId id="880"/>
            <p14:sldId id="740"/>
            <p14:sldId id="830"/>
            <p14:sldId id="835"/>
            <p14:sldId id="738"/>
            <p14:sldId id="1603"/>
            <p14:sldId id="1604"/>
            <p14:sldId id="838"/>
            <p14:sldId id="839"/>
          </p14:sldIdLst>
        </p14:section>
        <p14:section name="Financial" id="{9418D46E-92DE-4A7B-86C0-458FCB218FEB}">
          <p14:sldIdLst>
            <p14:sldId id="594"/>
            <p14:sldId id="1587"/>
            <p14:sldId id="850"/>
            <p14:sldId id="840"/>
            <p14:sldId id="842"/>
            <p14:sldId id="1606"/>
            <p14:sldId id="843"/>
            <p14:sldId id="1605"/>
            <p14:sldId id="601"/>
            <p14:sldId id="860"/>
            <p14:sldId id="1608"/>
            <p14:sldId id="1607"/>
            <p14:sldId id="854"/>
            <p14:sldId id="844"/>
            <p14:sldId id="846"/>
            <p14:sldId id="847"/>
            <p14:sldId id="612"/>
            <p14:sldId id="600"/>
            <p14:sldId id="604"/>
            <p14:sldId id="606"/>
            <p14:sldId id="858"/>
            <p14:sldId id="855"/>
            <p14:sldId id="856"/>
            <p14:sldId id="603"/>
            <p14:sldId id="1609"/>
            <p14:sldId id="516"/>
            <p14:sldId id="381"/>
            <p14:sldId id="861"/>
            <p14:sldId id="849"/>
            <p14:sldId id="848"/>
            <p14:sldId id="631"/>
            <p14:sldId id="633"/>
            <p14:sldId id="389"/>
            <p14:sldId id="380"/>
            <p14:sldId id="385"/>
            <p14:sldId id="374"/>
            <p14:sldId id="373"/>
            <p14:sldId id="388"/>
            <p14:sldId id="634"/>
            <p14:sldId id="387"/>
            <p14:sldId id="638"/>
          </p14:sldIdLst>
        </p14:section>
        <p14:section name="User Authorization" id="{36B00D7B-3E59-452D-8590-54FDF23E50E8}">
          <p14:sldIdLst>
            <p14:sldId id="866"/>
            <p14:sldId id="1611"/>
            <p14:sldId id="873"/>
            <p14:sldId id="867"/>
            <p14:sldId id="864"/>
            <p14:sldId id="869"/>
            <p14:sldId id="871"/>
            <p14:sldId id="877"/>
            <p14:sldId id="874"/>
            <p14:sldId id="875"/>
            <p14:sldId id="876"/>
            <p14:sldId id="878"/>
            <p14:sldId id="868"/>
            <p14:sldId id="8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924" autoAdjust="0"/>
    <p:restoredTop sz="86403" autoAdjust="0"/>
  </p:normalViewPr>
  <p:slideViewPr>
    <p:cSldViewPr snapToGrid="0">
      <p:cViewPr varScale="1">
        <p:scale>
          <a:sx n="73" d="100"/>
          <a:sy n="73" d="100"/>
        </p:scale>
        <p:origin x="72" y="37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01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D9220-3D18-4077-BD0E-AFA621EE8E9B}" type="datetimeFigureOut">
              <a:rPr lang="en-BE" smtClean="0"/>
              <a:t>20/05/2021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B66479-C49B-42E2-ACCE-2DF215461B1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42840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80D0-BF84-481E-B0AC-935CBB928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0B5B5-C93D-448C-8E58-DBCF9632C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117AF-2852-4064-B6F6-F868E3D1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4251-0E03-42F3-826C-03C7A5710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CFB0D-E6AD-471D-B348-9E418478A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58966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5E18C-23FA-4881-9E1D-2E0BF4C88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DBBFEB-A92D-4F5E-9647-A6EE62A99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37FF3-E267-4347-8ABA-9BBBC744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8984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15BA2-577D-4800-8973-495AE8E25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56B07-6BC3-411C-B7F5-532E1CD1C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C1019-989E-4C30-BAF8-0999DF519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1E8749-496E-4CAA-AAC9-B09A71423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642AF0-1DBE-454C-8AA0-54880E88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F1CBF-832D-43BD-909D-ED6F91AF3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8576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51CB0-4F33-4D9C-BB09-841A8348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943D03-99B2-432E-B305-B6E4337E70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F304A-1667-4D56-9CB1-900B27CB7A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DA2346-7CDE-486A-8769-B534C5169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02160-ACF9-4652-842E-1AC399556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A05E9-DD0C-48D0-A0C9-560732689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69548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F20C3-5636-40D0-BBCA-49E5B8D9C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6C5FFD-EAE8-4BAA-9DF9-DC8718642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DEB59-19A4-4C51-A2AD-C865C5E08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CBF87-7210-41F8-9413-1BE81F77F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C1887-7200-4C48-9179-FB8778F43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62315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647333-0E07-4A51-9B0B-F9F5830ED3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68A006-8A55-4B3F-92CA-903AA160D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E747E-E1C8-4809-810F-A6B1D19E2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493C4-BBD8-45B0-BF93-8B8CFD987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EE4D7-659B-4D3B-A1C3-565D2DEB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58424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31F17-B479-4C65-B0EB-4F2862A45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CF21C-EABB-4E90-B262-D4CF94EE3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FFB04-AFEA-46BF-8664-FCB4DB395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D778B-F15A-4246-A018-069ED960F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597F9-4D3E-4D8C-A076-2E39E7D4C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14015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0380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37561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37124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80D0-BF84-481E-B0AC-935CBB928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0B5B5-C93D-448C-8E58-DBCF9632C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117AF-2852-4064-B6F6-F868E3D1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4251-0E03-42F3-826C-03C7A5710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CFB0D-E6AD-471D-B348-9E418478A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41227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00BC-59BF-4B6A-939A-5A64DA4C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22EB7-3143-488B-91DF-12DCFDED0A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9CE8A-E61A-45CA-8B9B-2166EF433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3AC8C7-5D2D-4190-8785-88445A0AA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B916B-B4F4-4DD6-86D4-8E949F8A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374A2-7304-4646-9FB6-62BEF21F9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65586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C9E6E-4E42-4757-BC4D-3977C6EEA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4DB3A-3CAC-488F-9B7E-AAD267C1B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F9F6E3-0A0A-4CC9-A201-F422A6BEC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716069-2547-4195-948D-16DFF26CF1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1369A1-7E02-4C9B-82BA-4E92140E90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5FFC19-EE79-4CE5-BCE3-D76136E75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213AF1-B078-4009-B663-72A1F5D68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D6D123-5055-474C-992B-9638CCDCB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2768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53E86-7A33-4D22-8E9F-F281EA013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4C54A5-BF25-43D8-9A89-B3BF9D9E73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425374" y="3371103"/>
            <a:ext cx="1160929" cy="365125"/>
          </a:xfrm>
        </p:spPr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FC6C42-BEE4-470A-B5AC-7558E8B20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410632-F240-4C63-9210-00CF48261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9300" y="4529138"/>
            <a:ext cx="10693400" cy="7223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E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3138C40-ED73-4DA0-B008-207F0FF3D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-40341" y="6146519"/>
            <a:ext cx="84268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4851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003B6-86DB-4ADF-AB5D-475F316E19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99465" y="5047503"/>
            <a:ext cx="11609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BE" sz="1400"/>
              <a:t>12/03/2021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DD6F4-4098-408E-8FE7-9B2985318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-40341" y="6146519"/>
            <a:ext cx="842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2CCA8-53B9-41C4-8716-EA9CD8A55276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2919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60" r:id="rId4"/>
    <p:sldLayoutId id="2147483662" r:id="rId5"/>
    <p:sldLayoutId id="2147483649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lixwise/tryton-by-example/tree/6.0" TargetMode="External"/><Relationship Id="rId2" Type="http://schemas.openxmlformats.org/officeDocument/2006/relationships/hyperlink" Target="https://github.com/clixwise/tryton-by-example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hyperlink" Target="https://creativecommons.org/licenses/by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9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9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2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groups.google.com/g/tryton/c/a4fobeaYn48" TargetMode="External"/><Relationship Id="rId2" Type="http://schemas.openxmlformats.org/officeDocument/2006/relationships/hyperlink" Target="https://tryton-administration-manual.readthedocs.io/en/latest/accounts.html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discuss.tryton.org/t/how-to-create-a-fiscalyear/2380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9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9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9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9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9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9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9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7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9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9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3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9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1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4.tmp"/><Relationship Id="rId4" Type="http://schemas.openxmlformats.org/officeDocument/2006/relationships/hyperlink" Target="https://discuss.tryton.org/t/value-for-field-account-is-not-valid/3106/9" TargetMode="Externa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7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9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9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9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9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9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9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tryton-administration-manual.readthedocs.io/en/latest/basic_config.html" TargetMode="Externa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docs.tryton.org/projects/modules-country/en/latest/" TargetMode="External"/><Relationship Id="rId4" Type="http://schemas.openxmlformats.org/officeDocument/2006/relationships/image" Target="../media/image42.tm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docs.tryton.org/projects/modules-currency/en/latest/" TargetMode="External"/><Relationship Id="rId4" Type="http://schemas.openxmlformats.org/officeDocument/2006/relationships/image" Target="../media/image45.tmp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discuss.tryton.org/t/data-base-importing-countries-or-currencies/3811/7" TargetMode="Externa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tryton.org/en/latest/party.html#index-party" TargetMode="Externa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3.png"/><Relationship Id="rId4" Type="http://schemas.openxmlformats.org/officeDocument/2006/relationships/image" Target="../media/image8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tryton-administration-manual.readthedocs.io/en/latest/accounts.html" TargetMode="External"/><Relationship Id="rId2" Type="http://schemas.openxmlformats.org/officeDocument/2006/relationships/hyperlink" Target="https://tryton-administration-manual.readthedocs.io/en/latest/basic_config.html#installing-a-chart-of-accounts" TargetMode="External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269517D-732B-4D84-9B4F-28060F942E22}"/>
              </a:ext>
            </a:extLst>
          </p:cNvPr>
          <p:cNvSpPr txBox="1">
            <a:spLocks/>
          </p:cNvSpPr>
          <p:nvPr/>
        </p:nvSpPr>
        <p:spPr>
          <a:xfrm>
            <a:off x="1235827" y="923712"/>
            <a:ext cx="9456576" cy="10112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4800" dirty="0" err="1"/>
              <a:t>Tryton</a:t>
            </a:r>
            <a:r>
              <a:rPr lang="fr-BE" sz="4800" dirty="0"/>
              <a:t> By Example</a:t>
            </a:r>
            <a:endParaRPr lang="en-BE" sz="4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506F6-C7F9-4121-AA7A-ED2BA0C9C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</a:t>
            </a:fld>
            <a:endParaRPr lang="en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39EA227-5706-46C2-A7D2-E5F5642E2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827" y="2297015"/>
            <a:ext cx="9456576" cy="1684595"/>
          </a:xfrm>
        </p:spPr>
        <p:txBody>
          <a:bodyPr>
            <a:noAutofit/>
          </a:bodyPr>
          <a:lstStyle/>
          <a:p>
            <a:r>
              <a:rPr lang="fr-BE" sz="3200" dirty="0"/>
              <a:t>-</a:t>
            </a:r>
            <a:br>
              <a:rPr lang="fr-BE" sz="3200" dirty="0"/>
            </a:br>
            <a:r>
              <a:rPr lang="fr-BE" sz="3200" dirty="0" err="1"/>
              <a:t>Getting</a:t>
            </a:r>
            <a:r>
              <a:rPr lang="fr-BE" sz="3200" dirty="0"/>
              <a:t> </a:t>
            </a:r>
            <a:r>
              <a:rPr lang="fr-BE" sz="3200"/>
              <a:t>started</a:t>
            </a:r>
            <a:br>
              <a:rPr lang="fr-BE" sz="3200" dirty="0"/>
            </a:br>
            <a:r>
              <a:rPr lang="fr-BE" sz="3200" dirty="0"/>
              <a:t>-</a:t>
            </a:r>
            <a:br>
              <a:rPr lang="fr-BE" sz="3200" dirty="0"/>
            </a:br>
            <a:r>
              <a:rPr lang="fr-BE" sz="3200" dirty="0"/>
              <a:t>Basic </a:t>
            </a:r>
            <a:r>
              <a:rPr lang="fr-BE" sz="3200" dirty="0" err="1"/>
              <a:t>Functionality</a:t>
            </a:r>
            <a:endParaRPr lang="en-BE" sz="3200" dirty="0"/>
          </a:p>
        </p:txBody>
      </p:sp>
      <p:sp>
        <p:nvSpPr>
          <p:cNvPr id="8" name="Subtitle 3">
            <a:extLst>
              <a:ext uri="{FF2B5EF4-FFF2-40B4-BE49-F238E27FC236}">
                <a16:creationId xmlns:a16="http://schemas.microsoft.com/office/drawing/2014/main" id="{A07B5153-1A66-4057-A2BC-57C82AC7DC78}"/>
              </a:ext>
            </a:extLst>
          </p:cNvPr>
          <p:cNvSpPr txBox="1">
            <a:spLocks/>
          </p:cNvSpPr>
          <p:nvPr/>
        </p:nvSpPr>
        <p:spPr>
          <a:xfrm>
            <a:off x="702367" y="4988766"/>
            <a:ext cx="9144000" cy="16845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BE" sz="1800" dirty="0" err="1"/>
              <a:t>Github</a:t>
            </a:r>
            <a:r>
              <a:rPr lang="fr-BE" sz="1800" dirty="0"/>
              <a:t> - </a:t>
            </a:r>
            <a:r>
              <a:rPr lang="fr-BE" sz="1800" dirty="0">
                <a:hlinkClick r:id="rId2"/>
              </a:rPr>
              <a:t>https://github.com/clixwise/tryton-by-example</a:t>
            </a:r>
            <a:br>
              <a:rPr lang="fr-BE" sz="1800" dirty="0"/>
            </a:br>
            <a:r>
              <a:rPr lang="en-US" sz="1800" dirty="0">
                <a:solidFill>
                  <a:srgbClr val="333333"/>
                </a:solidFill>
              </a:rPr>
              <a:t>Version of presentation : </a:t>
            </a:r>
            <a:r>
              <a:rPr lang="en-US" sz="1800" dirty="0">
                <a:solidFill>
                  <a:srgbClr val="333333"/>
                </a:solidFill>
                <a:hlinkClick r:id="rId3"/>
              </a:rPr>
              <a:t>6.0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en-US" sz="1800" dirty="0">
                <a:solidFill>
                  <a:srgbClr val="333333"/>
                </a:solidFill>
              </a:rPr>
              <a:t>Version of </a:t>
            </a:r>
            <a:r>
              <a:rPr lang="en-US" sz="1800" dirty="0" err="1">
                <a:solidFill>
                  <a:srgbClr val="333333"/>
                </a:solidFill>
              </a:rPr>
              <a:t>Tryton</a:t>
            </a:r>
            <a:r>
              <a:rPr lang="en-US" sz="1800" dirty="0">
                <a:solidFill>
                  <a:srgbClr val="333333"/>
                </a:solidFill>
              </a:rPr>
              <a:t> : 6.0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en-US" sz="1800" dirty="0">
                <a:solidFill>
                  <a:srgbClr val="333333"/>
                </a:solidFill>
              </a:rPr>
              <a:t>Verified for execution on : Windows 10 &amp; </a:t>
            </a:r>
            <a:r>
              <a:rPr lang="en-US" sz="1800" dirty="0" err="1">
                <a:solidFill>
                  <a:srgbClr val="333333"/>
                </a:solidFill>
              </a:rPr>
              <a:t>Powershell</a:t>
            </a:r>
            <a:r>
              <a:rPr lang="en-US" sz="1800" dirty="0">
                <a:solidFill>
                  <a:srgbClr val="333333"/>
                </a:solidFill>
              </a:rPr>
              <a:t> 7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fr-BE" sz="1800" dirty="0"/>
              <a:t>Licence : </a:t>
            </a:r>
            <a:r>
              <a:rPr lang="en-US" sz="1800" dirty="0">
                <a:solidFill>
                  <a:srgbClr val="333333"/>
                </a:solidFill>
                <a:hlinkClick r:id="rId4"/>
              </a:rPr>
              <a:t>CC BY 4.0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en-US" sz="1800" dirty="0">
                <a:solidFill>
                  <a:srgbClr val="333333"/>
                </a:solidFill>
              </a:rPr>
              <a:t>Author : Marc Rottiers</a:t>
            </a:r>
          </a:p>
          <a:p>
            <a:pPr algn="l"/>
            <a:endParaRPr lang="en-BE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1C58FC-D799-4C26-BD9C-CB91A86AB9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1750" y="0"/>
            <a:ext cx="200025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57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2. </a:t>
            </a:r>
            <a:r>
              <a:rPr lang="fr-BE" dirty="0" err="1"/>
              <a:t>Defining</a:t>
            </a:r>
            <a:r>
              <a:rPr lang="fr-BE" dirty="0"/>
              <a:t> « </a:t>
            </a:r>
            <a:r>
              <a:rPr lang="fr-BE" dirty="0" err="1"/>
              <a:t>Users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</a:t>
            </a:fld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3EE456-3650-4479-8B78-38CE13B96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153" y="1031524"/>
            <a:ext cx="5210783" cy="30285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4B9BD6-9F8F-439D-B0C2-D80392F54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31524"/>
            <a:ext cx="6010073" cy="20599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BEBB77-DA7B-48B9-A330-381FEC993D21}"/>
              </a:ext>
            </a:extLst>
          </p:cNvPr>
          <p:cNvSpPr txBox="1"/>
          <p:nvPr/>
        </p:nvSpPr>
        <p:spPr>
          <a:xfrm>
            <a:off x="838200" y="3295638"/>
            <a:ext cx="61692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« User </a:t>
            </a:r>
            <a:r>
              <a:rPr lang="fr-BE" dirty="0" err="1"/>
              <a:t>Administrator</a:t>
            </a:r>
            <a:r>
              <a:rPr lang="fr-BE" dirty="0"/>
              <a:t>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initially</a:t>
            </a:r>
            <a:r>
              <a:rPr lang="fr-BE" dirty="0"/>
              <a:t> </a:t>
            </a:r>
            <a:r>
              <a:rPr lang="fr-BE" dirty="0" err="1"/>
              <a:t>used</a:t>
            </a:r>
            <a:r>
              <a:rPr lang="fr-BE" dirty="0"/>
              <a:t> to log </a:t>
            </a:r>
            <a:r>
              <a:rPr lang="fr-BE" dirty="0" err="1"/>
              <a:t>into</a:t>
            </a:r>
            <a:r>
              <a:rPr lang="fr-BE" dirty="0"/>
              <a:t> the system</a:t>
            </a:r>
          </a:p>
          <a:p>
            <a:pPr marL="285750" indent="-285750">
              <a:buFontTx/>
              <a:buChar char="-"/>
            </a:pPr>
            <a:r>
              <a:rPr lang="fr-BE" dirty="0"/>
              <a:t>It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then</a:t>
            </a:r>
            <a:r>
              <a:rPr lang="fr-BE" dirty="0"/>
              <a:t> possible to </a:t>
            </a:r>
            <a:r>
              <a:rPr lang="fr-BE" dirty="0" err="1"/>
              <a:t>define</a:t>
            </a:r>
            <a:r>
              <a:rPr lang="fr-BE" dirty="0"/>
              <a:t> </a:t>
            </a:r>
            <a:r>
              <a:rPr lang="fr-BE" dirty="0" err="1"/>
              <a:t>additional</a:t>
            </a:r>
            <a:r>
              <a:rPr lang="fr-BE" dirty="0"/>
              <a:t> </a:t>
            </a:r>
            <a:r>
              <a:rPr lang="fr-BE" dirty="0" err="1"/>
              <a:t>users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In </a:t>
            </a:r>
            <a:r>
              <a:rPr lang="fr-BE" dirty="0" err="1"/>
              <a:t>this</a:t>
            </a:r>
            <a:r>
              <a:rPr lang="fr-BE" dirty="0"/>
              <a:t> </a:t>
            </a:r>
            <a:r>
              <a:rPr lang="fr-BE" dirty="0" err="1"/>
              <a:t>introductory</a:t>
            </a:r>
            <a:r>
              <a:rPr lang="fr-BE" dirty="0"/>
              <a:t> documentation,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nevertheless</a:t>
            </a:r>
            <a:r>
              <a:rPr lang="fr-BE" dirty="0"/>
              <a:t> </a:t>
            </a:r>
            <a:r>
              <a:rPr lang="fr-BE" dirty="0" err="1"/>
              <a:t>perform</a:t>
            </a:r>
            <a:r>
              <a:rPr lang="fr-BE" dirty="0"/>
              <a:t> </a:t>
            </a:r>
            <a:r>
              <a:rPr lang="fr-BE" dirty="0" err="1"/>
              <a:t>most</a:t>
            </a:r>
            <a:r>
              <a:rPr lang="fr-BE" dirty="0"/>
              <a:t> (if not all) </a:t>
            </a:r>
            <a:r>
              <a:rPr lang="fr-BE" dirty="0" err="1"/>
              <a:t>operations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« User </a:t>
            </a:r>
            <a:r>
              <a:rPr lang="fr-BE" dirty="0" err="1"/>
              <a:t>Administrator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Additional</a:t>
            </a:r>
            <a:r>
              <a:rPr lang="fr-BE" dirty="0"/>
              <a:t> </a:t>
            </a:r>
            <a:r>
              <a:rPr lang="fr-BE" dirty="0" err="1"/>
              <a:t>users</a:t>
            </a:r>
            <a:r>
              <a:rPr lang="fr-BE" dirty="0"/>
              <a:t> can </a:t>
            </a:r>
            <a:r>
              <a:rPr lang="fr-BE" dirty="0" err="1"/>
              <a:t>allways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defined</a:t>
            </a:r>
            <a:r>
              <a:rPr lang="fr-BE" dirty="0"/>
              <a:t> </a:t>
            </a:r>
            <a:r>
              <a:rPr lang="fr-BE" dirty="0" err="1"/>
              <a:t>later</a:t>
            </a:r>
            <a:r>
              <a:rPr lang="fr-BE" dirty="0"/>
              <a:t> by </a:t>
            </a:r>
            <a:r>
              <a:rPr lang="fr-BE" dirty="0" err="1"/>
              <a:t>accessing</a:t>
            </a:r>
            <a:r>
              <a:rPr lang="fr-BE" dirty="0"/>
              <a:t> the menu item « </a:t>
            </a:r>
            <a:r>
              <a:rPr lang="fr-BE" dirty="0" err="1"/>
              <a:t>Users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Note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users</a:t>
            </a:r>
            <a:r>
              <a:rPr lang="fr-BE" dirty="0"/>
              <a:t> </a:t>
            </a:r>
            <a:r>
              <a:rPr lang="fr-BE" dirty="0" err="1"/>
              <a:t>cannot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deleted</a:t>
            </a:r>
            <a:r>
              <a:rPr lang="fr-BE" dirty="0"/>
              <a:t> ; </a:t>
            </a:r>
            <a:r>
              <a:rPr lang="fr-BE" dirty="0" err="1"/>
              <a:t>they</a:t>
            </a:r>
            <a:r>
              <a:rPr lang="fr-BE" dirty="0"/>
              <a:t> can </a:t>
            </a:r>
            <a:r>
              <a:rPr lang="fr-BE" dirty="0" err="1"/>
              <a:t>only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deactivated</a:t>
            </a:r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F96A6D-0B87-4011-87EB-478927264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153" y="4172801"/>
            <a:ext cx="1504950" cy="26765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3ABCEDF-0614-452E-A5B2-1B29E6CCF48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7279587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- Chart of </a:t>
            </a:r>
            <a:r>
              <a:rPr lang="fr-BE" dirty="0" err="1"/>
              <a:t>Accounts</a:t>
            </a:r>
            <a:r>
              <a:rPr lang="fr-BE" dirty="0"/>
              <a:t> - </a:t>
            </a:r>
            <a:r>
              <a:rPr lang="fr-BE" dirty="0" err="1"/>
              <a:t>Accounts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F0D0B-487F-44E5-A379-7D8F3165C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100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B4C6D0-DE1C-4ACA-9051-7559152D8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1275" y="0"/>
            <a:ext cx="1990725" cy="3648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4EF61F-AA1C-44D9-A7F3-58D3D6C2D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62358"/>
            <a:ext cx="5832670" cy="35425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DC0707-424E-4EE5-89AE-0730CD47E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6708" y="4550812"/>
            <a:ext cx="7722577" cy="230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625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- Configuration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F0D0B-487F-44E5-A379-7D8F3165C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101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72A659-9DEE-454B-BE77-117895BAF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075" y="0"/>
            <a:ext cx="1695450" cy="2114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DAA35C-5859-43A0-BE5E-ABF036BC0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5328"/>
            <a:ext cx="9255369" cy="59151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82037D-08C9-4D8E-8382-CFB676C71CAC}"/>
              </a:ext>
            </a:extLst>
          </p:cNvPr>
          <p:cNvSpPr txBox="1"/>
          <p:nvPr/>
        </p:nvSpPr>
        <p:spPr>
          <a:xfrm>
            <a:off x="10260623" y="3679491"/>
            <a:ext cx="18375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Part of the « Configuration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now</a:t>
            </a:r>
            <a:r>
              <a:rPr lang="fr-BE" dirty="0"/>
              <a:t> </a:t>
            </a:r>
            <a:r>
              <a:rPr lang="fr-BE" dirty="0" err="1"/>
              <a:t>defined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65708031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12169" cy="462189"/>
          </a:xfrm>
        </p:spPr>
        <p:txBody>
          <a:bodyPr/>
          <a:lstStyle/>
          <a:p>
            <a:r>
              <a:rPr lang="fr-BE" dirty="0"/>
              <a:t>State - </a:t>
            </a:r>
            <a:r>
              <a:rPr lang="fr-BE" dirty="0" err="1"/>
              <a:t>Company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102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88E336-5799-49EE-9FC3-C8097426FA7F}"/>
              </a:ext>
            </a:extLst>
          </p:cNvPr>
          <p:cNvSpPr txBox="1"/>
          <p:nvPr/>
        </p:nvSpPr>
        <p:spPr>
          <a:xfrm>
            <a:off x="838200" y="919694"/>
            <a:ext cx="71979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Notice :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« </a:t>
            </a:r>
            <a:r>
              <a:rPr lang="fr-BE" dirty="0" err="1"/>
              <a:t>Create</a:t>
            </a:r>
            <a:r>
              <a:rPr lang="fr-BE" dirty="0"/>
              <a:t> Chart of </a:t>
            </a:r>
            <a:r>
              <a:rPr lang="fr-BE" dirty="0" err="1"/>
              <a:t>Accounts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Template » </a:t>
            </a:r>
            <a:r>
              <a:rPr lang="fr-BE" dirty="0" err="1"/>
              <a:t>wizard</a:t>
            </a:r>
            <a:r>
              <a:rPr lang="fr-BE" dirty="0"/>
              <a:t> Item </a:t>
            </a:r>
            <a:r>
              <a:rPr lang="fr-BE" dirty="0" err="1"/>
              <a:t>is</a:t>
            </a:r>
            <a:r>
              <a:rPr lang="fr-BE" dirty="0"/>
              <a:t> « </a:t>
            </a:r>
            <a:r>
              <a:rPr lang="fr-BE" dirty="0" err="1"/>
              <a:t>done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« </a:t>
            </a:r>
            <a:r>
              <a:rPr lang="fr-BE" dirty="0" err="1"/>
              <a:t>Company</a:t>
            </a:r>
            <a:r>
              <a:rPr lang="fr-BE" dirty="0"/>
              <a:t> COM01 » has no « </a:t>
            </a:r>
            <a:r>
              <a:rPr lang="fr-BE" dirty="0" err="1"/>
              <a:t>Accounting</a:t>
            </a:r>
            <a:r>
              <a:rPr lang="fr-BE" dirty="0"/>
              <a:t> » Tab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There are </a:t>
            </a:r>
            <a:r>
              <a:rPr lang="fr-BE" dirty="0" err="1"/>
              <a:t>additional</a:t>
            </a:r>
            <a:r>
              <a:rPr lang="fr-BE" dirty="0"/>
              <a:t> Menu Items in the Menu </a:t>
            </a:r>
            <a:r>
              <a:rPr lang="fr-BE" dirty="0" err="1"/>
              <a:t>Tree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7195063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B270B5-6A35-4A10-B026-B32E8D40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Error</a:t>
            </a:r>
            <a:r>
              <a:rPr lang="fr-BE" dirty="0"/>
              <a:t> Case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7F8B50-DD5C-477F-B953-4E976A1F2D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977940-A210-43B0-AC7A-DDD095B16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738578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Error</a:t>
            </a:r>
            <a:r>
              <a:rPr lang="fr-BE" dirty="0"/>
              <a:t> case - « Administration » User not setup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104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72984AC-B932-4B20-8FC2-BB3AEA9AF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832458"/>
            <a:ext cx="3851763" cy="15337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676F3FC-4262-401D-B61B-A8486F37A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66223"/>
            <a:ext cx="3851763" cy="14809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C3BBFE6-9FCA-432B-9847-86A223185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017109"/>
            <a:ext cx="3402623" cy="165877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DD2A63E-BCD6-440F-8DD0-96A09F8B5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485" y="1832458"/>
            <a:ext cx="6762749" cy="36517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D6BBB2-EBFF-4158-BFF5-C4E6D64B0E20}"/>
              </a:ext>
            </a:extLst>
          </p:cNvPr>
          <p:cNvSpPr txBox="1"/>
          <p:nvPr/>
        </p:nvSpPr>
        <p:spPr>
          <a:xfrm>
            <a:off x="773722" y="960554"/>
            <a:ext cx="9530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This situation </a:t>
            </a:r>
            <a:r>
              <a:rPr lang="fr-BE" dirty="0" err="1"/>
              <a:t>occurs</a:t>
            </a:r>
            <a:r>
              <a:rPr lang="fr-BE" dirty="0"/>
              <a:t> </a:t>
            </a:r>
            <a:r>
              <a:rPr lang="fr-BE" dirty="0" err="1"/>
              <a:t>when</a:t>
            </a:r>
            <a:r>
              <a:rPr lang="fr-BE" dirty="0"/>
              <a:t> the « Administration » user </a:t>
            </a:r>
            <a:r>
              <a:rPr lang="fr-BE" dirty="0" err="1"/>
              <a:t>is</a:t>
            </a:r>
            <a:r>
              <a:rPr lang="fr-BE" dirty="0"/>
              <a:t> not </a:t>
            </a:r>
            <a:r>
              <a:rPr lang="fr-BE" dirty="0" err="1"/>
              <a:t>properly</a:t>
            </a:r>
            <a:r>
              <a:rPr lang="fr-BE" dirty="0"/>
              <a:t> set up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user must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linked</a:t>
            </a:r>
            <a:r>
              <a:rPr lang="fr-BE" dirty="0"/>
              <a:t> to « </a:t>
            </a:r>
            <a:r>
              <a:rPr lang="fr-BE" dirty="0" err="1"/>
              <a:t>Company</a:t>
            </a:r>
            <a:r>
              <a:rPr lang="fr-BE" dirty="0"/>
              <a:t> COM01 » and « </a:t>
            </a:r>
            <a:r>
              <a:rPr lang="fr-BE" dirty="0" err="1"/>
              <a:t>Employee</a:t>
            </a:r>
            <a:r>
              <a:rPr lang="fr-BE" dirty="0"/>
              <a:t> EMP01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8262395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How to </a:t>
            </a:r>
            <a:r>
              <a:rPr lang="fr-BE" dirty="0" err="1"/>
              <a:t>recover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105</a:t>
            </a:fld>
            <a:endParaRPr lang="en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ED5977-3C7D-4621-B173-63250C417052}"/>
              </a:ext>
            </a:extLst>
          </p:cNvPr>
          <p:cNvSpPr txBox="1"/>
          <p:nvPr/>
        </p:nvSpPr>
        <p:spPr>
          <a:xfrm>
            <a:off x="838200" y="898489"/>
            <a:ext cx="834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set the </a:t>
            </a:r>
            <a:r>
              <a:rPr lang="fr-BE" dirty="0" err="1"/>
              <a:t>link</a:t>
            </a:r>
            <a:r>
              <a:rPr lang="fr-BE" dirty="0"/>
              <a:t> to </a:t>
            </a:r>
            <a:r>
              <a:rPr lang="fr-BE" dirty="0" err="1"/>
              <a:t>company</a:t>
            </a:r>
            <a:r>
              <a:rPr lang="fr-BE" dirty="0"/>
              <a:t> « COM01 » &amp; </a:t>
            </a:r>
            <a:r>
              <a:rPr lang="fr-BE" dirty="0" err="1"/>
              <a:t>employee</a:t>
            </a:r>
            <a:r>
              <a:rPr lang="fr-BE" dirty="0"/>
              <a:t> « EMP01  »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2724AD-CF6B-4E7B-9F02-054F78058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2522"/>
            <a:ext cx="8726880" cy="42628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7E7376-15E4-4148-9ADE-FD806EC6F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1325" y="0"/>
            <a:ext cx="159067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0040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How to </a:t>
            </a:r>
            <a:r>
              <a:rPr lang="fr-BE" dirty="0" err="1"/>
              <a:t>recover</a:t>
            </a:r>
            <a:r>
              <a:rPr lang="fr-BE" dirty="0"/>
              <a:t> - </a:t>
            </a:r>
            <a:r>
              <a:rPr lang="fr-BE" dirty="0" err="1"/>
              <a:t>method</a:t>
            </a:r>
            <a:r>
              <a:rPr lang="fr-BE" dirty="0"/>
              <a:t> 1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106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ADCB57-DE90-4240-96A7-2F8353722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10" y="3429000"/>
            <a:ext cx="3861898" cy="18035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FEA085-EEB2-43B6-B89E-0C1686771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917" y="4334745"/>
            <a:ext cx="4272038" cy="2414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18F690-2D2E-461C-8596-D51601DEE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325" y="5274408"/>
            <a:ext cx="3792773" cy="14749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7B1CEE-D409-4653-A013-25D1123D5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8126" y="1"/>
            <a:ext cx="2803874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BBBDEB-C855-461C-95C4-2D1773BC53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410" y="899914"/>
            <a:ext cx="6406295" cy="24146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48FA9A-6F99-4E10-87E7-6F953F0562D3}"/>
              </a:ext>
            </a:extLst>
          </p:cNvPr>
          <p:cNvSpPr txBox="1"/>
          <p:nvPr/>
        </p:nvSpPr>
        <p:spPr>
          <a:xfrm>
            <a:off x="4837917" y="3543457"/>
            <a:ext cx="5766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modify</a:t>
            </a:r>
            <a:r>
              <a:rPr lang="fr-BE" dirty="0"/>
              <a:t> the </a:t>
            </a:r>
            <a:r>
              <a:rPr lang="fr-BE" dirty="0" err="1"/>
              <a:t>wizard</a:t>
            </a:r>
            <a:r>
              <a:rPr lang="fr-BE" dirty="0"/>
              <a:t> state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done</a:t>
            </a:r>
            <a:r>
              <a:rPr lang="fr-BE" dirty="0"/>
              <a:t> » to « open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perform</a:t>
            </a:r>
            <a:r>
              <a:rPr lang="fr-BE" dirty="0"/>
              <a:t> « Module Configuration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9508681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How to </a:t>
            </a:r>
            <a:r>
              <a:rPr lang="fr-BE" dirty="0" err="1"/>
              <a:t>recover</a:t>
            </a:r>
            <a:r>
              <a:rPr lang="fr-BE" dirty="0"/>
              <a:t> - </a:t>
            </a:r>
            <a:r>
              <a:rPr lang="fr-BE" dirty="0" err="1"/>
              <a:t>method</a:t>
            </a:r>
            <a:r>
              <a:rPr lang="fr-BE" dirty="0"/>
              <a:t> 2	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D085F7-551C-4841-8779-D2A2346AE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81" y="4602123"/>
            <a:ext cx="3899022" cy="21482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AA8ABC-009F-4A48-9AD3-C3008863C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86" y="827313"/>
            <a:ext cx="3899022" cy="160138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EF48D2-C416-46E9-9373-B78671530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107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E85243-CE1F-40D7-9341-7020357D1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986" y="2645311"/>
            <a:ext cx="3911417" cy="17856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499F00-2919-438B-B72B-98CEFA27C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3025" y="0"/>
            <a:ext cx="322897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2613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D56B7D-98CF-481F-BBB1-8A3662375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Financial - Fiscal </a:t>
            </a:r>
            <a:r>
              <a:rPr lang="fr-BE" dirty="0" err="1"/>
              <a:t>Years</a:t>
            </a:r>
            <a:r>
              <a:rPr lang="fr-BE" dirty="0"/>
              <a:t> &amp;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0B4932-3388-46D4-AD8B-07F7E62B04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0C8978-5CD2-4D70-93E4-543699BB3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108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ACC4A8-11C4-41D0-95DB-FA9F2DCC1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7475" y="0"/>
            <a:ext cx="191452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4504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Documentation	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270AA8-85DF-4E25-A6F7-FF235E195D9B}"/>
              </a:ext>
            </a:extLst>
          </p:cNvPr>
          <p:cNvSpPr txBox="1"/>
          <p:nvPr/>
        </p:nvSpPr>
        <p:spPr>
          <a:xfrm>
            <a:off x="838200" y="1072662"/>
            <a:ext cx="10855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Accounts :</a:t>
            </a:r>
          </a:p>
          <a:p>
            <a:r>
              <a:rPr lang="en-US" dirty="0"/>
              <a:t>[</a:t>
            </a:r>
            <a:r>
              <a:rPr lang="en-US" dirty="0">
                <a:hlinkClick r:id="rId2"/>
              </a:rPr>
              <a:t>https://tryton-administration-manual.readthedocs.io/en/latest/accounts.html</a:t>
            </a:r>
            <a:r>
              <a:rPr lang="en-US" dirty="0"/>
              <a:t>]</a:t>
            </a:r>
            <a:br>
              <a:rPr lang="en-US" dirty="0"/>
            </a:br>
            <a:r>
              <a:rPr lang="en-US" dirty="0"/>
              <a:t>Post Move Sequence :</a:t>
            </a:r>
            <a:br>
              <a:rPr lang="en-US" dirty="0"/>
            </a:br>
            <a:r>
              <a:rPr lang="en-US" dirty="0"/>
              <a:t>[</a:t>
            </a:r>
            <a:r>
              <a:rPr lang="en-US" dirty="0">
                <a:hlinkClick r:id="rId3"/>
              </a:rPr>
              <a:t>https://groups.google.com/g/tryton/c/a4fobeaYn48</a:t>
            </a:r>
            <a:r>
              <a:rPr lang="en-US" dirty="0"/>
              <a:t>]</a:t>
            </a:r>
          </a:p>
          <a:p>
            <a:r>
              <a:rPr lang="en-US" dirty="0"/>
              <a:t>Opening a Fiscal Year :</a:t>
            </a:r>
            <a:br>
              <a:rPr lang="en-US" dirty="0"/>
            </a:br>
            <a:r>
              <a:rPr lang="en-US" dirty="0"/>
              <a:t>[</a:t>
            </a:r>
            <a:r>
              <a:rPr lang="en-US" dirty="0">
                <a:hlinkClick r:id="rId4"/>
              </a:rPr>
              <a:t>https://discuss.tryton.org/t/how-to-create-a-fiscalyear/2380</a:t>
            </a:r>
            <a:r>
              <a:rPr lang="en-US" dirty="0"/>
              <a:t>]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ECB4A-D770-4A6F-AECF-B6F2AA80B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06697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3. </a:t>
            </a:r>
            <a:r>
              <a:rPr lang="fr-BE" dirty="0" err="1"/>
              <a:t>Activating</a:t>
            </a:r>
            <a:r>
              <a:rPr lang="fr-BE" dirty="0"/>
              <a:t> « Modules »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</a:t>
            </a:fld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72CD9-ED82-4B56-80AE-5C82E81F2A78}"/>
              </a:ext>
            </a:extLst>
          </p:cNvPr>
          <p:cNvSpPr txBox="1"/>
          <p:nvPr/>
        </p:nvSpPr>
        <p:spPr>
          <a:xfrm>
            <a:off x="722278" y="3120733"/>
            <a:ext cx="99205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 err="1"/>
              <a:t>Initially</a:t>
            </a:r>
            <a:endParaRPr lang="fr-BE" b="1" dirty="0"/>
          </a:p>
          <a:p>
            <a:pPr marL="285750" indent="-285750">
              <a:buFontTx/>
              <a:buChar char="-"/>
            </a:pPr>
            <a:r>
              <a:rPr lang="fr-BE" dirty="0" err="1"/>
              <a:t>Initially</a:t>
            </a:r>
            <a:r>
              <a:rPr lang="fr-BE" dirty="0"/>
              <a:t>, all but </a:t>
            </a:r>
            <a:r>
              <a:rPr lang="fr-BE" dirty="0" err="1"/>
              <a:t>two</a:t>
            </a:r>
            <a:r>
              <a:rPr lang="fr-BE" dirty="0"/>
              <a:t> modules are </a:t>
            </a:r>
            <a:r>
              <a:rPr lang="fr-BE" dirty="0" err="1"/>
              <a:t>activated</a:t>
            </a:r>
            <a:r>
              <a:rPr lang="fr-BE" dirty="0"/>
              <a:t> : « </a:t>
            </a:r>
            <a:r>
              <a:rPr lang="fr-BE" dirty="0" err="1"/>
              <a:t>ir</a:t>
            </a:r>
            <a:r>
              <a:rPr lang="fr-BE" dirty="0"/>
              <a:t> » and « </a:t>
            </a:r>
            <a:r>
              <a:rPr lang="fr-BE" dirty="0" err="1"/>
              <a:t>res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do not </a:t>
            </a:r>
            <a:r>
              <a:rPr lang="fr-BE" dirty="0" err="1"/>
              <a:t>activate</a:t>
            </a:r>
            <a:r>
              <a:rPr lang="fr-BE" dirty="0"/>
              <a:t> </a:t>
            </a:r>
            <a:r>
              <a:rPr lang="fr-BE" dirty="0" err="1"/>
              <a:t>additional</a:t>
            </a:r>
            <a:r>
              <a:rPr lang="fr-BE" dirty="0"/>
              <a:t> modules at </a:t>
            </a:r>
            <a:r>
              <a:rPr lang="fr-BE" dirty="0" err="1"/>
              <a:t>this</a:t>
            </a:r>
            <a:r>
              <a:rPr lang="fr-BE" dirty="0"/>
              <a:t> stage</a:t>
            </a:r>
          </a:p>
          <a:p>
            <a:br>
              <a:rPr lang="fr-BE" b="1" dirty="0"/>
            </a:br>
            <a:r>
              <a:rPr lang="fr-BE" b="1" dirty="0"/>
              <a:t>User </a:t>
            </a:r>
            <a:r>
              <a:rPr lang="fr-BE" b="1" dirty="0" err="1"/>
              <a:t>Administrator</a:t>
            </a:r>
            <a:endParaRPr lang="fr-BE" b="1" dirty="0"/>
          </a:p>
          <a:p>
            <a:pPr marL="285750" indent="-285750">
              <a:buFontTx/>
              <a:buChar char="-"/>
            </a:pPr>
            <a:r>
              <a:rPr lang="fr-BE" dirty="0"/>
              <a:t>Modules must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activated</a:t>
            </a:r>
            <a:r>
              <a:rPr lang="fr-BE" dirty="0"/>
              <a:t> for </a:t>
            </a:r>
            <a:r>
              <a:rPr lang="fr-BE" dirty="0" err="1"/>
              <a:t>this</a:t>
            </a:r>
            <a:r>
              <a:rPr lang="fr-BE" dirty="0"/>
              <a:t> user to </a:t>
            </a:r>
            <a:r>
              <a:rPr lang="fr-BE" dirty="0" err="1"/>
              <a:t>access</a:t>
            </a:r>
            <a:r>
              <a:rPr lang="fr-BE" dirty="0"/>
              <a:t> </a:t>
            </a:r>
            <a:r>
              <a:rPr lang="fr-BE" dirty="0" err="1"/>
              <a:t>functional</a:t>
            </a:r>
            <a:r>
              <a:rPr lang="fr-BE" dirty="0"/>
              <a:t> </a:t>
            </a:r>
            <a:r>
              <a:rPr lang="fr-BE" dirty="0" err="1"/>
              <a:t>subject</a:t>
            </a:r>
            <a:r>
              <a:rPr lang="fr-BE" dirty="0"/>
              <a:t> areas </a:t>
            </a:r>
            <a:r>
              <a:rPr lang="fr-BE" dirty="0" err="1"/>
              <a:t>s.a.</a:t>
            </a:r>
            <a:r>
              <a:rPr lang="fr-BE" dirty="0"/>
              <a:t> « Party », « Sale », etc.</a:t>
            </a:r>
          </a:p>
          <a:p>
            <a:pPr marL="285750" indent="-285750">
              <a:buFontTx/>
              <a:buChar char="-"/>
            </a:pPr>
            <a:r>
              <a:rPr lang="fr-BE" dirty="0"/>
              <a:t>As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progress</a:t>
            </a:r>
            <a:r>
              <a:rPr lang="fr-BE" dirty="0"/>
              <a:t> in </a:t>
            </a:r>
            <a:r>
              <a:rPr lang="fr-BE" dirty="0" err="1"/>
              <a:t>our</a:t>
            </a:r>
            <a:r>
              <a:rPr lang="fr-BE" dirty="0"/>
              <a:t> </a:t>
            </a:r>
            <a:r>
              <a:rPr lang="fr-BE" dirty="0" err="1"/>
              <a:t>understanding</a:t>
            </a:r>
            <a:r>
              <a:rPr lang="fr-BE" dirty="0"/>
              <a:t> of the system,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activate</a:t>
            </a:r>
            <a:r>
              <a:rPr lang="fr-BE" dirty="0"/>
              <a:t> modules </a:t>
            </a:r>
            <a:r>
              <a:rPr lang="fr-BE" dirty="0" err="1"/>
              <a:t>along</a:t>
            </a:r>
            <a:r>
              <a:rPr lang="fr-BE" dirty="0"/>
              <a:t> the </a:t>
            </a:r>
            <a:r>
              <a:rPr lang="fr-BE" dirty="0" err="1"/>
              <a:t>way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do </a:t>
            </a:r>
            <a:r>
              <a:rPr lang="fr-BE" dirty="0" err="1"/>
              <a:t>this</a:t>
            </a:r>
            <a:r>
              <a:rPr lang="fr-BE" dirty="0"/>
              <a:t> by </a:t>
            </a:r>
            <a:r>
              <a:rPr lang="fr-BE" dirty="0" err="1"/>
              <a:t>refering</a:t>
            </a:r>
            <a:r>
              <a:rPr lang="fr-BE" dirty="0"/>
              <a:t> to the menu item « Modules ».</a:t>
            </a:r>
          </a:p>
          <a:p>
            <a:br>
              <a:rPr lang="fr-BE" b="1" dirty="0"/>
            </a:br>
            <a:r>
              <a:rPr lang="fr-BE" b="1" dirty="0" err="1"/>
              <a:t>Other</a:t>
            </a:r>
            <a:r>
              <a:rPr lang="fr-BE" b="1" dirty="0"/>
              <a:t> </a:t>
            </a:r>
            <a:r>
              <a:rPr lang="fr-BE" b="1" dirty="0" err="1"/>
              <a:t>users</a:t>
            </a:r>
            <a:endParaRPr lang="fr-BE" b="1" dirty="0"/>
          </a:p>
          <a:p>
            <a:pPr marL="285750" indent="-285750">
              <a:buFontTx/>
              <a:buChar char="-"/>
            </a:pPr>
            <a:r>
              <a:rPr lang="fr-BE" dirty="0"/>
              <a:t>At the end of </a:t>
            </a:r>
            <a:r>
              <a:rPr lang="fr-BE" dirty="0" err="1"/>
              <a:t>this</a:t>
            </a:r>
            <a:r>
              <a:rPr lang="fr-BE" dirty="0"/>
              <a:t> document,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show how to </a:t>
            </a:r>
            <a:r>
              <a:rPr lang="fr-BE" dirty="0" err="1"/>
              <a:t>activate</a:t>
            </a:r>
            <a:r>
              <a:rPr lang="fr-BE" dirty="0"/>
              <a:t> </a:t>
            </a:r>
            <a:r>
              <a:rPr lang="fr-BE" dirty="0" err="1"/>
              <a:t>access</a:t>
            </a:r>
            <a:r>
              <a:rPr lang="fr-BE" dirty="0"/>
              <a:t> to </a:t>
            </a:r>
            <a:r>
              <a:rPr lang="fr-BE" dirty="0" err="1"/>
              <a:t>subject</a:t>
            </a:r>
            <a:r>
              <a:rPr lang="fr-BE" dirty="0"/>
              <a:t> areas for </a:t>
            </a:r>
            <a:r>
              <a:rPr lang="fr-BE" dirty="0" err="1"/>
              <a:t>other</a:t>
            </a:r>
            <a:r>
              <a:rPr lang="fr-BE" dirty="0"/>
              <a:t> </a:t>
            </a:r>
            <a:r>
              <a:rPr lang="fr-BE" dirty="0" err="1"/>
              <a:t>users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do </a:t>
            </a:r>
            <a:r>
              <a:rPr lang="fr-BE" dirty="0" err="1"/>
              <a:t>so</a:t>
            </a:r>
            <a:r>
              <a:rPr lang="fr-BE" dirty="0"/>
              <a:t> </a:t>
            </a:r>
            <a:r>
              <a:rPr lang="fr-BE" dirty="0" err="1"/>
              <a:t>thru</a:t>
            </a:r>
            <a:r>
              <a:rPr lang="fr-BE" dirty="0"/>
              <a:t> Menu </a:t>
            </a:r>
            <a:r>
              <a:rPr lang="fr-BE" dirty="0" err="1"/>
              <a:t>Tree</a:t>
            </a:r>
            <a:r>
              <a:rPr lang="fr-BE" dirty="0"/>
              <a:t> Items « User Groups » or « User </a:t>
            </a:r>
            <a:r>
              <a:rPr lang="fr-BE" dirty="0" err="1"/>
              <a:t>Roles</a:t>
            </a:r>
            <a:r>
              <a:rPr lang="fr-BE" dirty="0"/>
              <a:t> ». 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FF1142-2736-48F8-BD04-870C2F206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8727" y="21437"/>
            <a:ext cx="2443273" cy="20134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C0E658-F5D5-44FC-80BA-0F2363D40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54020"/>
            <a:ext cx="4094285" cy="21084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F7CEFB0-6168-41D6-9249-030C7367BBF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6050558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EA1F-92DC-4B19-9281-73381B1FA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Fiscal </a:t>
            </a:r>
            <a:r>
              <a:rPr lang="fr-BE" dirty="0" err="1"/>
              <a:t>Years</a:t>
            </a:r>
            <a:r>
              <a:rPr lang="fr-BE" dirty="0"/>
              <a:t> - </a:t>
            </a:r>
            <a:r>
              <a:rPr lang="fr-BE" dirty="0" err="1"/>
              <a:t>Sequences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8C7C8-50E8-46A7-A3B1-86537C7BF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110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0421DC-7B95-4247-B7CA-8511E29D0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83047"/>
            <a:ext cx="9401175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8071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EA1F-92DC-4B19-9281-73381B1FA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Fiscal </a:t>
            </a:r>
            <a:r>
              <a:rPr lang="fr-BE" dirty="0" err="1"/>
              <a:t>Years</a:t>
            </a:r>
            <a:r>
              <a:rPr lang="fr-BE" dirty="0"/>
              <a:t> - </a:t>
            </a:r>
            <a:r>
              <a:rPr lang="fr-BE" dirty="0" err="1"/>
              <a:t>Sequences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8C7C8-50E8-46A7-A3B1-86537C7BF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111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59B98-D09E-4576-8D00-65E129D01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90612"/>
            <a:ext cx="861060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1133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EA1F-92DC-4B19-9281-73381B1FA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Fiscal </a:t>
            </a:r>
            <a:r>
              <a:rPr lang="fr-BE" dirty="0" err="1"/>
              <a:t>Years</a:t>
            </a:r>
            <a:r>
              <a:rPr lang="fr-BE" dirty="0"/>
              <a:t> - </a:t>
            </a:r>
            <a:r>
              <a:rPr lang="fr-BE" dirty="0" err="1"/>
              <a:t>Sequences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8C7C8-50E8-46A7-A3B1-86537C7BF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112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94649-87D7-4E6D-BCF2-7046602A7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68057"/>
            <a:ext cx="5317157" cy="28825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8CE9E-4042-41D8-BEB2-E42B54537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613" y="968057"/>
            <a:ext cx="5317158" cy="28852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CA8087-93D4-44D7-A578-E5D0CA048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613" y="3876131"/>
            <a:ext cx="4373408" cy="28742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09FA5C-C593-43A9-8C0C-15FEEEDCA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876131"/>
            <a:ext cx="4639927" cy="287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2684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EA1F-92DC-4B19-9281-73381B1FA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Fiscal </a:t>
            </a:r>
            <a:r>
              <a:rPr lang="fr-BE" dirty="0" err="1"/>
              <a:t>Years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8C7C8-50E8-46A7-A3B1-86537C7BF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113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BAAD87-653D-4C23-978C-635235C8A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79" y="4492851"/>
            <a:ext cx="5314950" cy="2114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98B759-774D-42C0-BCF4-83179C772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199" y="933994"/>
            <a:ext cx="5390801" cy="34928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FC3E88-15BC-4B69-98CF-F00A288B0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79" y="933994"/>
            <a:ext cx="5774252" cy="349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2502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2A3516-C913-483D-9297-0E95EB9CE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Financial - Configuration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999346-DC55-4C36-B94C-5F5CF80B1D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2BAAC-C0CE-482B-A186-9C69DC53A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81841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Configuration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F0D0B-487F-44E5-A379-7D8F3165C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115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72A659-9DEE-454B-BE77-117895BAF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075" y="0"/>
            <a:ext cx="1695450" cy="2114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CFFC7A-9525-4EA3-B108-C396CF02A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9220372" cy="59231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07998A-85B8-4D7A-AE43-94E673D5B0F2}"/>
              </a:ext>
            </a:extLst>
          </p:cNvPr>
          <p:cNvSpPr txBox="1"/>
          <p:nvPr/>
        </p:nvSpPr>
        <p:spPr>
          <a:xfrm>
            <a:off x="10392508" y="3590683"/>
            <a:ext cx="15122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Additional</a:t>
            </a:r>
            <a:r>
              <a:rPr lang="fr-BE" dirty="0"/>
              <a:t> </a:t>
            </a:r>
            <a:r>
              <a:rPr lang="fr-BE" dirty="0" err="1"/>
              <a:t>parameters</a:t>
            </a:r>
            <a:r>
              <a:rPr lang="fr-BE" dirty="0"/>
              <a:t> can </a:t>
            </a:r>
            <a:r>
              <a:rPr lang="fr-BE" dirty="0" err="1"/>
              <a:t>be</a:t>
            </a:r>
            <a:r>
              <a:rPr lang="fr-BE" dirty="0"/>
              <a:t> set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9159724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Financial - </a:t>
            </a:r>
            <a:r>
              <a:rPr lang="fr-BE" dirty="0" err="1"/>
              <a:t>Journals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23D88-633B-472B-A21E-D5EB29DE16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1ACBC-4398-4F05-B5A4-5A07F5F5A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8842905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Journals</a:t>
            </a:r>
            <a:endParaRPr lang="en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4D72BD-2BF9-477A-849D-EE62A95FF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30892"/>
            <a:ext cx="8801100" cy="15811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86E89-E27B-4616-A228-48B949C0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117</a:t>
            </a:fld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247B83-A229-40F4-9C1A-1AC1E8C6E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7900" y="0"/>
            <a:ext cx="2324100" cy="3857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B87E86-045F-4FF8-89B8-452EF5974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945958"/>
            <a:ext cx="8801100" cy="285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8223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Journals</a:t>
            </a:r>
            <a:endParaRPr lang="en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4D72BD-2BF9-477A-849D-EE62A95FF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949832"/>
            <a:ext cx="5430520" cy="97561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86E89-E27B-4616-A228-48B949C0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118</a:t>
            </a:fld>
            <a:endParaRPr lang="en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C22EFB-E9C2-4713-908B-A67BDE831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72278"/>
            <a:ext cx="5430520" cy="10980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9D52BB-E028-498C-AD89-84F61516E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292807"/>
            <a:ext cx="7023538" cy="353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113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D56B7D-98CF-481F-BBB1-8A3662375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Party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0B4932-3388-46D4-AD8B-07F7E62B04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8DFC8E-4FB0-41AE-9555-595F686C3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675" y="0"/>
            <a:ext cx="4124325" cy="3152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FE5485-CC5C-499A-BC29-17005D071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357" y="0"/>
            <a:ext cx="1600200" cy="2171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CA8907-2AF0-40F3-AFF3-B27609213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675" y="3390900"/>
            <a:ext cx="4124325" cy="234315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0C8978-5CD2-4D70-93E4-543699BB3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33095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Re-</a:t>
            </a:r>
            <a:r>
              <a:rPr lang="fr-BE" dirty="0" err="1"/>
              <a:t>executing</a:t>
            </a:r>
            <a:r>
              <a:rPr lang="fr-BE" dirty="0"/>
              <a:t> </a:t>
            </a:r>
            <a:r>
              <a:rPr lang="fr-BE" dirty="0" err="1"/>
              <a:t>wizards</a:t>
            </a:r>
            <a:r>
              <a:rPr lang="fr-BE" dirty="0"/>
              <a:t> - Method 1 - </a:t>
            </a:r>
            <a:r>
              <a:rPr lang="fr-BE" dirty="0" err="1"/>
              <a:t>Step</a:t>
            </a:r>
            <a:r>
              <a:rPr lang="fr-BE" dirty="0"/>
              <a:t> 1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</a:t>
            </a:fld>
            <a:endParaRPr lang="en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140AED-B353-4B40-8835-D48C28E0B51F}"/>
              </a:ext>
            </a:extLst>
          </p:cNvPr>
          <p:cNvSpPr txBox="1"/>
          <p:nvPr/>
        </p:nvSpPr>
        <p:spPr>
          <a:xfrm>
            <a:off x="838200" y="4283214"/>
            <a:ext cx="94948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Configuration </a:t>
            </a:r>
            <a:r>
              <a:rPr lang="fr-BE" dirty="0" err="1"/>
              <a:t>Wizard</a:t>
            </a:r>
            <a:r>
              <a:rPr lang="fr-BE" dirty="0"/>
              <a:t> Items are </a:t>
            </a:r>
            <a:r>
              <a:rPr lang="fr-BE" dirty="0" err="1"/>
              <a:t>accessed</a:t>
            </a:r>
            <a:r>
              <a:rPr lang="fr-BE" dirty="0"/>
              <a:t> as </a:t>
            </a:r>
            <a:r>
              <a:rPr lang="fr-BE" dirty="0" err="1"/>
              <a:t>shown</a:t>
            </a:r>
            <a:r>
              <a:rPr lang="fr-BE" dirty="0"/>
              <a:t> </a:t>
            </a:r>
            <a:r>
              <a:rPr lang="fr-BE" dirty="0" err="1"/>
              <a:t>above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If </a:t>
            </a:r>
            <a:r>
              <a:rPr lang="fr-BE" dirty="0" err="1"/>
              <a:t>they</a:t>
            </a:r>
            <a:r>
              <a:rPr lang="fr-BE" dirty="0"/>
              <a:t> are in state « Open », </a:t>
            </a:r>
            <a:r>
              <a:rPr lang="fr-BE" dirty="0" err="1"/>
              <a:t>they</a:t>
            </a:r>
            <a:r>
              <a:rPr lang="fr-BE" dirty="0"/>
              <a:t> have not been </a:t>
            </a:r>
            <a:r>
              <a:rPr lang="fr-BE" dirty="0" err="1"/>
              <a:t>executed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If </a:t>
            </a:r>
            <a:r>
              <a:rPr lang="fr-BE" dirty="0" err="1"/>
              <a:t>they</a:t>
            </a:r>
            <a:r>
              <a:rPr lang="fr-BE" dirty="0"/>
              <a:t> are in state « </a:t>
            </a:r>
            <a:r>
              <a:rPr lang="fr-BE" dirty="0" err="1"/>
              <a:t>Done</a:t>
            </a:r>
            <a:r>
              <a:rPr lang="fr-BE" dirty="0"/>
              <a:t> », </a:t>
            </a:r>
            <a:r>
              <a:rPr lang="fr-BE" dirty="0" err="1"/>
              <a:t>they</a:t>
            </a:r>
            <a:r>
              <a:rPr lang="fr-BE" dirty="0"/>
              <a:t> have been </a:t>
            </a:r>
            <a:r>
              <a:rPr lang="fr-BE" dirty="0" err="1"/>
              <a:t>executed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or </a:t>
            </a:r>
            <a:r>
              <a:rPr lang="fr-BE" dirty="0" err="1"/>
              <a:t>without</a:t>
            </a:r>
            <a:r>
              <a:rPr lang="fr-BE" dirty="0"/>
              <a:t> </a:t>
            </a:r>
            <a:r>
              <a:rPr lang="fr-BE" dirty="0" err="1"/>
              <a:t>actually</a:t>
            </a:r>
            <a:r>
              <a:rPr lang="fr-BE" dirty="0"/>
              <a:t> </a:t>
            </a:r>
            <a:r>
              <a:rPr lang="fr-BE" dirty="0" err="1"/>
              <a:t>performing</a:t>
            </a:r>
            <a:r>
              <a:rPr lang="fr-BE" dirty="0"/>
              <a:t> the </a:t>
            </a:r>
            <a:r>
              <a:rPr lang="fr-BE" dirty="0" err="1"/>
              <a:t>corresponding</a:t>
            </a:r>
            <a:r>
              <a:rPr lang="fr-BE" dirty="0"/>
              <a:t> </a:t>
            </a:r>
            <a:r>
              <a:rPr lang="fr-BE" dirty="0" err="1"/>
              <a:t>functionality</a:t>
            </a:r>
            <a:r>
              <a:rPr lang="fr-BE" dirty="0"/>
              <a:t> i.e. </a:t>
            </a:r>
            <a:r>
              <a:rPr lang="fr-BE" dirty="0" err="1"/>
              <a:t>configuring</a:t>
            </a:r>
            <a:r>
              <a:rPr lang="fr-BE" dirty="0"/>
              <a:t> a </a:t>
            </a:r>
            <a:r>
              <a:rPr lang="fr-BE" dirty="0" err="1"/>
              <a:t>language</a:t>
            </a:r>
            <a:r>
              <a:rPr lang="fr-BE" dirty="0"/>
              <a:t>, a user, a module.</a:t>
            </a:r>
          </a:p>
          <a:p>
            <a:pPr marL="285750" indent="-285750">
              <a:buFontTx/>
              <a:buChar char="-"/>
            </a:pPr>
            <a:r>
              <a:rPr lang="fr-BE" dirty="0"/>
              <a:t>In the </a:t>
            </a:r>
            <a:r>
              <a:rPr lang="fr-BE" dirty="0" err="1"/>
              <a:t>later</a:t>
            </a:r>
            <a:r>
              <a:rPr lang="fr-BE" dirty="0"/>
              <a:t> case, the </a:t>
            </a:r>
            <a:r>
              <a:rPr lang="fr-BE" dirty="0" err="1"/>
              <a:t>next</a:t>
            </a:r>
            <a:r>
              <a:rPr lang="fr-BE" dirty="0"/>
              <a:t> slide shows how to </a:t>
            </a:r>
            <a:r>
              <a:rPr lang="fr-BE" dirty="0" err="1"/>
              <a:t>execute</a:t>
            </a:r>
            <a:r>
              <a:rPr lang="fr-BE" dirty="0"/>
              <a:t> a </a:t>
            </a:r>
            <a:r>
              <a:rPr lang="fr-BE" dirty="0" err="1"/>
              <a:t>Wizard</a:t>
            </a:r>
            <a:r>
              <a:rPr lang="fr-BE" dirty="0"/>
              <a:t> Configuration Item once </a:t>
            </a:r>
            <a:r>
              <a:rPr lang="fr-BE" dirty="0" err="1"/>
              <a:t>again</a:t>
            </a:r>
            <a:r>
              <a:rPr lang="fr-BE" dirty="0"/>
              <a:t>.</a:t>
            </a:r>
            <a:endParaRPr lang="en-B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C27DA6-B644-43C5-8692-4944EBF5C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0"/>
            <a:ext cx="2743200" cy="300037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BE1EA6F-AA1A-4AA9-9565-547BB684E29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85A599-DA35-413D-A4B8-13F3AA7F5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51950"/>
            <a:ext cx="7716715" cy="273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88951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Company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120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FEEF11-6298-43C9-BF3C-9853D4FD6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85289"/>
            <a:ext cx="9001125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4765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80BCE-349E-4C5E-9280-257D02A77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Database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977C5A-0124-47AF-9FC3-0B58D81420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93FEB1-02D8-4305-942C-F39F0A2C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121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AC38F9-7D87-4143-B844-961578CDB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175" y="0"/>
            <a:ext cx="240982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3631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Type </a:t>
            </a:r>
            <a:r>
              <a:rPr lang="fr-BE" dirty="0" err="1"/>
              <a:t>Templates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AB7E2E-F6D7-4099-83E3-5B0E0E2C5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122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01A09B-9447-4DE9-A8BE-E3960321E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33829"/>
            <a:ext cx="3762375" cy="5581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1F398B-3742-4C8F-BD31-9B47179B3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375" y="0"/>
            <a:ext cx="271462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3955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Type </a:t>
            </a:r>
            <a:r>
              <a:rPr lang="fr-BE" dirty="0" err="1"/>
              <a:t>Templates</a:t>
            </a:r>
            <a:r>
              <a:rPr lang="fr-BE" dirty="0"/>
              <a:t> (2/2)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909DC6-6C62-48A0-BB98-3951F1C49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6350" y="0"/>
            <a:ext cx="3295650" cy="1266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66F750-0041-4F6F-8285-E9B5BE896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3322"/>
            <a:ext cx="12192000" cy="43746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42D516-DE42-460B-B895-641C08E6CC08}"/>
              </a:ext>
            </a:extLst>
          </p:cNvPr>
          <p:cNvSpPr txBox="1"/>
          <p:nvPr/>
        </p:nvSpPr>
        <p:spPr>
          <a:xfrm>
            <a:off x="838200" y="1101320"/>
            <a:ext cx="7540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Templates</a:t>
            </a:r>
            <a:r>
              <a:rPr lang="fr-BE" dirty="0"/>
              <a:t> are </a:t>
            </a:r>
            <a:r>
              <a:rPr lang="fr-BE" dirty="0" err="1"/>
              <a:t>used</a:t>
            </a:r>
            <a:r>
              <a:rPr lang="fr-BE" dirty="0"/>
              <a:t> to </a:t>
            </a:r>
            <a:r>
              <a:rPr lang="fr-BE" dirty="0" err="1"/>
              <a:t>generate</a:t>
            </a:r>
            <a:r>
              <a:rPr lang="fr-BE" dirty="0"/>
              <a:t> the </a:t>
            </a:r>
            <a:r>
              <a:rPr lang="fr-BE" dirty="0" err="1"/>
              <a:t>actual</a:t>
            </a:r>
            <a:r>
              <a:rPr lang="fr-BE" dirty="0"/>
              <a:t> « Chart of </a:t>
            </a:r>
            <a:r>
              <a:rPr lang="fr-BE" dirty="0" err="1"/>
              <a:t>Account</a:t>
            </a:r>
            <a:r>
              <a:rPr lang="fr-BE" dirty="0"/>
              <a:t> ».</a:t>
            </a:r>
            <a:br>
              <a:rPr lang="fr-BE" dirty="0"/>
            </a:br>
            <a:r>
              <a:rPr lang="fr-BE" dirty="0"/>
              <a:t>As </a:t>
            </a:r>
            <a:r>
              <a:rPr lang="fr-BE" dirty="0" err="1"/>
              <a:t>such</a:t>
            </a:r>
            <a:r>
              <a:rPr lang="fr-BE" dirty="0"/>
              <a:t>, </a:t>
            </a:r>
            <a:r>
              <a:rPr lang="fr-BE" dirty="0" err="1"/>
              <a:t>there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no </a:t>
            </a:r>
            <a:r>
              <a:rPr lang="fr-BE" dirty="0" err="1"/>
              <a:t>reference</a:t>
            </a:r>
            <a:r>
              <a:rPr lang="fr-BE" dirty="0"/>
              <a:t> to a « </a:t>
            </a:r>
            <a:r>
              <a:rPr lang="fr-BE" dirty="0" err="1"/>
              <a:t>Company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EA3532-BCB4-48F8-912F-420E0F17B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7548441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Types (1/2)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16C484-0EFD-4270-989F-2C616E5D9B3F}"/>
              </a:ext>
            </a:extLst>
          </p:cNvPr>
          <p:cNvSpPr txBox="1"/>
          <p:nvPr/>
        </p:nvSpPr>
        <p:spPr>
          <a:xfrm>
            <a:off x="6484327" y="5060317"/>
            <a:ext cx="4659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The « </a:t>
            </a:r>
            <a:r>
              <a:rPr lang="fr-BE" dirty="0" err="1"/>
              <a:t>Account</a:t>
            </a:r>
            <a:r>
              <a:rPr lang="fr-BE" dirty="0"/>
              <a:t> Type » </a:t>
            </a:r>
            <a:r>
              <a:rPr lang="fr-BE" dirty="0" err="1"/>
              <a:t>contains</a:t>
            </a:r>
            <a:r>
              <a:rPr lang="fr-BE" dirty="0"/>
              <a:t> a </a:t>
            </a:r>
            <a:r>
              <a:rPr lang="fr-BE" dirty="0" err="1"/>
              <a:t>reference</a:t>
            </a:r>
            <a:r>
              <a:rPr lang="fr-BE" dirty="0"/>
              <a:t> to the « </a:t>
            </a:r>
            <a:r>
              <a:rPr lang="fr-BE" dirty="0" err="1"/>
              <a:t>Company</a:t>
            </a:r>
            <a:r>
              <a:rPr lang="fr-BE" dirty="0"/>
              <a:t> ».</a:t>
            </a:r>
            <a:br>
              <a:rPr lang="fr-BE" dirty="0"/>
            </a:br>
            <a:r>
              <a:rPr lang="fr-BE" dirty="0"/>
              <a:t>This </a:t>
            </a:r>
            <a:r>
              <a:rPr lang="fr-BE" dirty="0" err="1"/>
              <a:t>contrasts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the « </a:t>
            </a:r>
            <a:r>
              <a:rPr lang="fr-BE" dirty="0" err="1"/>
              <a:t>Account</a:t>
            </a:r>
            <a:r>
              <a:rPr lang="fr-BE" dirty="0"/>
              <a:t> Type Template » </a:t>
            </a:r>
            <a:r>
              <a:rPr lang="fr-BE" dirty="0" err="1"/>
              <a:t>which</a:t>
            </a:r>
            <a:r>
              <a:rPr lang="fr-BE" dirty="0"/>
              <a:t> </a:t>
            </a:r>
            <a:r>
              <a:rPr lang="fr-BE" dirty="0" err="1"/>
              <a:t>does</a:t>
            </a:r>
            <a:r>
              <a:rPr lang="fr-BE" dirty="0"/>
              <a:t> not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41757A-5686-4D7D-8510-C17CCA179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124</a:t>
            </a:fld>
            <a:endParaRPr lang="en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C4C5C4-4C57-45DD-BA7D-2DC9769F8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70168"/>
            <a:ext cx="5395546" cy="21806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8419BD-8037-4743-BBEF-D0C31C5E8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8874"/>
            <a:ext cx="3918438" cy="35397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536673A-C02F-47C0-9E6B-85E7C1267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8425" y="0"/>
            <a:ext cx="193357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7623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Types (2/2)</a:t>
            </a:r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ADE38C-82D5-4881-BCBB-E7A15290F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065" y="0"/>
            <a:ext cx="2436935" cy="13839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9B41ED-006B-48C0-81E9-F6BB0F533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8515"/>
            <a:ext cx="12192000" cy="306097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7C3212-0CC0-4C99-B090-5192D11E3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302972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</a:t>
            </a:r>
            <a:r>
              <a:rPr lang="fr-BE" dirty="0" err="1"/>
              <a:t>Templates</a:t>
            </a:r>
            <a:r>
              <a:rPr lang="fr-BE" dirty="0"/>
              <a:t> (1/3)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5C089C-C891-4219-873F-E88930F26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23214"/>
            <a:ext cx="8024446" cy="4348886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B5E8B2-E483-4B17-8A87-659515F3F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126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01FE44-26A6-42A0-880A-4E51EBD1B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75" y="0"/>
            <a:ext cx="233362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9288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</a:t>
            </a:r>
            <a:r>
              <a:rPr lang="fr-BE" dirty="0" err="1"/>
              <a:t>Templates</a:t>
            </a:r>
            <a:r>
              <a:rPr lang="fr-BE" dirty="0"/>
              <a:t> (2/3)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7BC7D-91EF-47D3-87BB-AAF583536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127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28C593-8D67-46EA-84BE-7AE1AB577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5" y="27116"/>
            <a:ext cx="2333625" cy="4371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FB9837-C439-45B4-B727-25FE5C022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32351"/>
            <a:ext cx="3418594" cy="2496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ABB3F3-BF00-4D75-80D9-CBB03B7DC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534038"/>
            <a:ext cx="8842131" cy="320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404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</a:t>
            </a:r>
            <a:r>
              <a:rPr lang="fr-BE" dirty="0" err="1"/>
              <a:t>Templates</a:t>
            </a:r>
            <a:r>
              <a:rPr lang="fr-BE" dirty="0"/>
              <a:t> (3/3) - Note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B2B312-FE0B-4953-B28B-8C0A9603A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310179"/>
            <a:ext cx="11696700" cy="165735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AA4A95-D9F8-4DE5-BD76-75FCA7696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128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2D5266-96E6-4E3B-B59A-9CC719D2D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4425" y="0"/>
            <a:ext cx="345757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4448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5F6D3F-EBA5-4726-9FE4-781A96527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129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21C86A-9BA2-4707-971F-AA15B0E9A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0" y="28575"/>
            <a:ext cx="1905000" cy="3400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7A3997-1F6B-4480-9EF3-64CDEDD94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3496408" cy="26294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B19172-0535-4FFC-8AAB-5D22CC4AF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740542"/>
            <a:ext cx="10319238" cy="311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13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D0C048-1EB2-4142-9A00-31FD0279E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Wizards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EFBF92-7FB9-4C0F-AFDE-B33F12EACE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1D02C-BBD3-4C8D-8F0F-7CBB20E3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4256364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Accounts</a:t>
            </a:r>
            <a:r>
              <a:rPr lang="fr-BE" dirty="0"/>
              <a:t> (2/2)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F6FB4A-C4BD-4A71-BBD1-9448DF59A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40641"/>
            <a:ext cx="12192000" cy="3024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5F0492-21DD-4791-9E69-AE5B4B0D7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560" y="3920271"/>
            <a:ext cx="884822" cy="194494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130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5F6E32-34AF-4060-B61D-5F365B6B4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6850" y="0"/>
            <a:ext cx="310515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28487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7C062-AB3F-49C8-A26C-D2548601D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Problem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</a:t>
            </a:r>
            <a:r>
              <a:rPr lang="fr-BE" dirty="0" err="1"/>
              <a:t>closed</a:t>
            </a:r>
            <a:r>
              <a:rPr lang="fr-BE" dirty="0"/>
              <a:t> </a:t>
            </a:r>
            <a:r>
              <a:rPr lang="fr-BE" dirty="0" err="1"/>
              <a:t>accounts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923E6-3EB5-4BEE-A267-A3A58353D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01" y="3689154"/>
            <a:ext cx="2493099" cy="31688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61BF02-BC98-4B61-93E1-5BEC001C6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3625215"/>
            <a:ext cx="5600700" cy="3324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94420F-AB07-44CC-BC5D-FD7E792DC2E0}"/>
              </a:ext>
            </a:extLst>
          </p:cNvPr>
          <p:cNvSpPr txBox="1"/>
          <p:nvPr/>
        </p:nvSpPr>
        <p:spPr>
          <a:xfrm>
            <a:off x="838200" y="983855"/>
            <a:ext cx="894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dirty="0">
                <a:hlinkClick r:id="rId4"/>
              </a:rPr>
              <a:t>https://discuss.tryton.org/t/value-for-field-account-is-not-valid/3106/9</a:t>
            </a:r>
            <a:r>
              <a:rPr lang="en-US" dirty="0"/>
              <a:t>]</a:t>
            </a:r>
            <a:endParaRPr lang="en-BE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166A1280-DBD6-477B-8E6B-3210DF640B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48454"/>
            <a:ext cx="5960802" cy="1975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D2094E-41F6-4610-A0CC-3F12AB001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331" y="3713899"/>
            <a:ext cx="3130937" cy="18583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988729-7DA1-48C6-8A6A-E19E38C421F9}"/>
              </a:ext>
            </a:extLst>
          </p:cNvPr>
          <p:cNvSpPr txBox="1"/>
          <p:nvPr/>
        </p:nvSpPr>
        <p:spPr>
          <a:xfrm>
            <a:off x="838200" y="1643052"/>
            <a:ext cx="55016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Select * from </a:t>
            </a:r>
            <a:r>
              <a:rPr lang="en-GB" sz="1400" dirty="0" err="1"/>
              <a:t>account_account</a:t>
            </a:r>
            <a:r>
              <a:rPr lang="en-GB" sz="1400" dirty="0"/>
              <a:t> where closed = true;</a:t>
            </a:r>
          </a:p>
          <a:p>
            <a:r>
              <a:rPr lang="en-GB" sz="1400" dirty="0"/>
              <a:t>UPDATE </a:t>
            </a:r>
            <a:r>
              <a:rPr lang="en-GB" sz="1400" dirty="0" err="1"/>
              <a:t>account_account</a:t>
            </a:r>
            <a:r>
              <a:rPr lang="en-GB" sz="1400" dirty="0"/>
              <a:t> SET closed = false </a:t>
            </a:r>
            <a:r>
              <a:rPr lang="en-GB" sz="1600" dirty="0"/>
              <a:t>WHERE</a:t>
            </a:r>
            <a:r>
              <a:rPr lang="en-GB" sz="1400" dirty="0"/>
              <a:t> closed = true;</a:t>
            </a:r>
            <a:endParaRPr lang="en-BE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73A1B-A132-488F-AD7F-79A41B020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2249147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9FC1F5-1886-4859-92E5-900D120CA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User </a:t>
            </a:r>
            <a:r>
              <a:rPr lang="fr-BE" dirty="0" err="1"/>
              <a:t>Authorizations</a:t>
            </a:r>
            <a:r>
              <a:rPr lang="fr-BE" dirty="0"/>
              <a:t> 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FC8E4-6EF9-4CD1-AAD4-EF1D9F5E00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421D5-434E-487A-8416-C10783BA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7939665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133</a:t>
            </a:fld>
            <a:endParaRPr lang="en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25E043-3DF1-4FA2-B1E2-DC13A530ED5A}"/>
              </a:ext>
            </a:extLst>
          </p:cNvPr>
          <p:cNvSpPr txBox="1"/>
          <p:nvPr/>
        </p:nvSpPr>
        <p:spPr>
          <a:xfrm>
            <a:off x="838200" y="949569"/>
            <a:ext cx="59670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experiment</a:t>
            </a:r>
            <a:r>
              <a:rPr lang="fr-BE" dirty="0"/>
              <a:t> in </a:t>
            </a:r>
            <a:r>
              <a:rPr lang="fr-BE" dirty="0" err="1"/>
              <a:t>changing</a:t>
            </a:r>
            <a:r>
              <a:rPr lang="fr-BE" dirty="0"/>
              <a:t> user </a:t>
            </a:r>
            <a:r>
              <a:rPr lang="fr-BE" dirty="0" err="1"/>
              <a:t>authorizations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respect to </a:t>
            </a:r>
            <a:r>
              <a:rPr lang="fr-BE" dirty="0" err="1"/>
              <a:t>accessing</a:t>
            </a:r>
            <a:r>
              <a:rPr lang="fr-BE" dirty="0"/>
              <a:t> </a:t>
            </a:r>
            <a:r>
              <a:rPr lang="fr-BE" dirty="0" err="1"/>
              <a:t>subject</a:t>
            </a:r>
            <a:r>
              <a:rPr lang="fr-BE" dirty="0"/>
              <a:t> areas in the application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« User </a:t>
            </a:r>
            <a:r>
              <a:rPr lang="fr-BE" dirty="0" err="1"/>
              <a:t>Administrator</a:t>
            </a:r>
            <a:r>
              <a:rPr lang="fr-BE" dirty="0"/>
              <a:t> » can </a:t>
            </a:r>
            <a:r>
              <a:rPr lang="fr-BE" dirty="0" err="1"/>
              <a:t>tailor</a:t>
            </a:r>
            <a:r>
              <a:rPr lang="fr-BE" dirty="0"/>
              <a:t> </a:t>
            </a:r>
            <a:r>
              <a:rPr lang="fr-BE" dirty="0" err="1"/>
              <a:t>this</a:t>
            </a:r>
            <a:r>
              <a:rPr lang="fr-BE" dirty="0"/>
              <a:t> by </a:t>
            </a:r>
            <a:r>
              <a:rPr lang="fr-BE" dirty="0" err="1"/>
              <a:t>exercising</a:t>
            </a:r>
            <a:r>
              <a:rPr lang="fr-BE" dirty="0"/>
              <a:t> « User Groups » and « User </a:t>
            </a:r>
            <a:r>
              <a:rPr lang="fr-BE" dirty="0" err="1"/>
              <a:t>Roles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activate</a:t>
            </a:r>
            <a:r>
              <a:rPr lang="fr-BE" dirty="0"/>
              <a:t> module « </a:t>
            </a:r>
            <a:r>
              <a:rPr lang="fr-BE" dirty="0" err="1"/>
              <a:t>user_role</a:t>
            </a:r>
            <a:r>
              <a:rPr lang="fr-BE" dirty="0"/>
              <a:t> »  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CCA914-8F7C-4BCF-B487-1147AACEC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93970"/>
            <a:ext cx="5286375" cy="1838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7C9B36-F0E3-4CEE-8212-9D496954A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" y="4654550"/>
            <a:ext cx="5276850" cy="1838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710494-1F1F-428F-8C5C-DFD37FB4E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2275" y="0"/>
            <a:ext cx="160972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39373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9FC1F5-1886-4859-92E5-900D120CA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User </a:t>
            </a:r>
            <a:r>
              <a:rPr lang="fr-BE" dirty="0" err="1"/>
              <a:t>Capabilities</a:t>
            </a:r>
            <a:r>
              <a:rPr lang="fr-BE" dirty="0"/>
              <a:t> - State Ante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4E64BD-9956-477D-9852-8DA9C1EE13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421D5-434E-487A-8416-C10783BA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063992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- User </a:t>
            </a:r>
            <a:r>
              <a:rPr lang="fr-BE" dirty="0" err="1"/>
              <a:t>Capabilities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135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A591BB-0BCE-4C97-B7D0-2E4930B37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56175"/>
            <a:ext cx="5235758" cy="38418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F18CAD-288C-4266-B58E-A2C7EDBD6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498" y="1056175"/>
            <a:ext cx="5157352" cy="545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7384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9FC1F5-1886-4859-92E5-900D120CA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User Groups - </a:t>
            </a:r>
            <a:r>
              <a:rPr lang="fr-BE" dirty="0" err="1"/>
              <a:t>Modify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827CF0-2BF9-47D4-B965-09B3BE63E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421D5-434E-487A-8416-C10783BA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1434195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List of « User Groups »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137</a:t>
            </a:fld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FD9BD0-8E65-4365-A24D-9A89573D9981}"/>
              </a:ext>
            </a:extLst>
          </p:cNvPr>
          <p:cNvSpPr txBox="1"/>
          <p:nvPr/>
        </p:nvSpPr>
        <p:spPr>
          <a:xfrm>
            <a:off x="838199" y="1007773"/>
            <a:ext cx="6802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Linking</a:t>
            </a:r>
            <a:r>
              <a:rPr lang="fr-BE" dirty="0"/>
              <a:t> the « User » and the « Group » </a:t>
            </a:r>
            <a:r>
              <a:rPr lang="fr-BE" dirty="0" err="1"/>
              <a:t>is</a:t>
            </a:r>
            <a:r>
              <a:rPr lang="fr-BE" dirty="0"/>
              <a:t> possible in </a:t>
            </a:r>
            <a:r>
              <a:rPr lang="fr-BE" dirty="0" err="1"/>
              <a:t>two</a:t>
            </a:r>
            <a:r>
              <a:rPr lang="fr-BE" dirty="0"/>
              <a:t> </a:t>
            </a:r>
            <a:r>
              <a:rPr lang="fr-BE" dirty="0" err="1"/>
              <a:t>ways</a:t>
            </a:r>
            <a:r>
              <a:rPr lang="fr-BE" dirty="0"/>
              <a:t> :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Method 1 : </a:t>
            </a:r>
            <a:r>
              <a:rPr lang="fr-BE" dirty="0" err="1"/>
              <a:t>displaying</a:t>
            </a:r>
            <a:r>
              <a:rPr lang="fr-BE" dirty="0"/>
              <a:t> the </a:t>
            </a:r>
            <a:r>
              <a:rPr lang="fr-BE" dirty="0" err="1"/>
              <a:t>choosen</a:t>
            </a:r>
            <a:r>
              <a:rPr lang="fr-BE" dirty="0"/>
              <a:t> group </a:t>
            </a:r>
            <a:r>
              <a:rPr lang="fr-BE" dirty="0" err="1"/>
              <a:t>then</a:t>
            </a:r>
            <a:r>
              <a:rPr lang="fr-BE" dirty="0"/>
              <a:t> </a:t>
            </a:r>
            <a:r>
              <a:rPr lang="fr-BE" dirty="0" err="1"/>
              <a:t>linking</a:t>
            </a:r>
            <a:r>
              <a:rPr lang="fr-BE" dirty="0"/>
              <a:t> the user to </a:t>
            </a:r>
            <a:r>
              <a:rPr lang="fr-BE" dirty="0" err="1"/>
              <a:t>it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Method 2 : </a:t>
            </a:r>
            <a:r>
              <a:rPr lang="fr-BE" dirty="0" err="1"/>
              <a:t>displaying</a:t>
            </a:r>
            <a:r>
              <a:rPr lang="fr-BE" dirty="0"/>
              <a:t> the </a:t>
            </a:r>
            <a:r>
              <a:rPr lang="fr-BE" dirty="0" err="1"/>
              <a:t>choosen</a:t>
            </a:r>
            <a:r>
              <a:rPr lang="fr-BE" dirty="0"/>
              <a:t> user </a:t>
            </a:r>
            <a:r>
              <a:rPr lang="fr-BE" dirty="0" err="1"/>
              <a:t>then</a:t>
            </a:r>
            <a:r>
              <a:rPr lang="fr-BE" dirty="0"/>
              <a:t> </a:t>
            </a:r>
            <a:r>
              <a:rPr lang="fr-BE" dirty="0" err="1"/>
              <a:t>linking</a:t>
            </a:r>
            <a:r>
              <a:rPr lang="fr-BE" dirty="0"/>
              <a:t> the group to </a:t>
            </a:r>
            <a:r>
              <a:rPr lang="fr-BE" dirty="0" err="1"/>
              <a:t>it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733BE2-BB01-49C0-BC79-43420F5EB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0362" y="0"/>
            <a:ext cx="1666875" cy="4886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2D6F47-87FF-4414-815B-D16B007A1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490" y="0"/>
            <a:ext cx="2990850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0007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Attach</a:t>
            </a:r>
            <a:r>
              <a:rPr lang="fr-BE" dirty="0"/>
              <a:t> « User Marc » to a « User Group » - Method 1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138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90D610-A7D9-4573-92CC-1B2697216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41655"/>
            <a:ext cx="7373449" cy="31087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8ABB51-F978-419D-8C25-198CE3052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6946"/>
            <a:ext cx="4402854" cy="260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0410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Attach</a:t>
            </a:r>
            <a:r>
              <a:rPr lang="fr-BE" dirty="0"/>
              <a:t> a « User Group » to « User Marc » - Method 2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139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D21002-EA38-4468-947F-ED7B12572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92688"/>
            <a:ext cx="7108214" cy="57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18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816C5-3442-4EB9-824B-F5927E2CF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95C93-ECBD-48BD-8846-1F65FDF83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</a:t>
            </a:fld>
            <a:endParaRPr lang="en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BF45A8-773C-4532-BF13-06B446ECF1F1}"/>
              </a:ext>
            </a:extLst>
          </p:cNvPr>
          <p:cNvSpPr txBox="1"/>
          <p:nvPr/>
        </p:nvSpPr>
        <p:spPr>
          <a:xfrm>
            <a:off x="838200" y="1112131"/>
            <a:ext cx="861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All </a:t>
            </a:r>
            <a:r>
              <a:rPr lang="fr-BE" dirty="0" err="1"/>
              <a:t>operations</a:t>
            </a:r>
            <a:r>
              <a:rPr lang="fr-BE" dirty="0"/>
              <a:t> are accessible </a:t>
            </a:r>
            <a:r>
              <a:rPr lang="fr-BE" dirty="0" err="1"/>
              <a:t>from</a:t>
            </a:r>
            <a:r>
              <a:rPr lang="fr-BE" dirty="0"/>
              <a:t> the Menu </a:t>
            </a:r>
            <a:r>
              <a:rPr lang="fr-BE" dirty="0" err="1"/>
              <a:t>Tree</a:t>
            </a:r>
            <a:r>
              <a:rPr lang="fr-BE" dirty="0"/>
              <a:t> on the </a:t>
            </a:r>
            <a:r>
              <a:rPr lang="fr-BE" dirty="0" err="1"/>
              <a:t>left</a:t>
            </a:r>
            <a:r>
              <a:rPr lang="fr-BE" dirty="0"/>
              <a:t> of the screen</a:t>
            </a:r>
          </a:p>
          <a:p>
            <a:pPr marL="285750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Some</a:t>
            </a:r>
            <a:r>
              <a:rPr lang="fr-BE" dirty="0"/>
              <a:t> of </a:t>
            </a:r>
            <a:r>
              <a:rPr lang="fr-BE" dirty="0" err="1"/>
              <a:t>these</a:t>
            </a:r>
            <a:r>
              <a:rPr lang="fr-BE" dirty="0"/>
              <a:t> </a:t>
            </a:r>
            <a:r>
              <a:rPr lang="fr-BE" dirty="0" err="1"/>
              <a:t>operations</a:t>
            </a:r>
            <a:r>
              <a:rPr lang="fr-BE" dirty="0"/>
              <a:t> can </a:t>
            </a:r>
            <a:r>
              <a:rPr lang="fr-BE" dirty="0" err="1"/>
              <a:t>also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executed</a:t>
            </a:r>
            <a:r>
              <a:rPr lang="fr-BE" dirty="0"/>
              <a:t> </a:t>
            </a:r>
            <a:r>
              <a:rPr lang="fr-BE" dirty="0" err="1"/>
              <a:t>using</a:t>
            </a:r>
            <a:r>
              <a:rPr lang="fr-BE" dirty="0"/>
              <a:t> a « Configuration </a:t>
            </a:r>
            <a:r>
              <a:rPr lang="fr-BE" dirty="0" err="1"/>
              <a:t>Wizard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provide</a:t>
            </a:r>
            <a:r>
              <a:rPr lang="fr-BE" dirty="0"/>
              <a:t> exemples of </a:t>
            </a:r>
            <a:r>
              <a:rPr lang="fr-BE" dirty="0" err="1"/>
              <a:t>both</a:t>
            </a:r>
            <a:r>
              <a:rPr lang="fr-BE" dirty="0"/>
              <a:t> techniques for the latter case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89CB6F-188C-44CD-A3AF-90F0C3E02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0"/>
            <a:ext cx="27432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8508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9FC1F5-1886-4859-92E5-900D120CA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User </a:t>
            </a:r>
            <a:r>
              <a:rPr lang="fr-BE" dirty="0" err="1"/>
              <a:t>Roles</a:t>
            </a:r>
            <a:r>
              <a:rPr lang="fr-BE" dirty="0"/>
              <a:t> - </a:t>
            </a:r>
            <a:r>
              <a:rPr lang="fr-BE" dirty="0" err="1"/>
              <a:t>Modify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827CF0-2BF9-47D4-B965-09B3BE63E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421D5-434E-487A-8416-C10783BA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0831381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 </a:t>
            </a:r>
            <a:r>
              <a:rPr lang="fr-BE" dirty="0" err="1"/>
              <a:t>Roles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141</a:t>
            </a:fld>
            <a:endParaRPr lang="en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45DD76-E862-4591-9557-441C883B3B32}"/>
              </a:ext>
            </a:extLst>
          </p:cNvPr>
          <p:cNvSpPr txBox="1"/>
          <p:nvPr/>
        </p:nvSpPr>
        <p:spPr>
          <a:xfrm>
            <a:off x="923192" y="941614"/>
            <a:ext cx="742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a « </a:t>
            </a:r>
            <a:r>
              <a:rPr lang="fr-BE" dirty="0" err="1"/>
              <a:t>Role</a:t>
            </a:r>
            <a:r>
              <a:rPr lang="fr-BE" dirty="0"/>
              <a:t> »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aggregates</a:t>
            </a:r>
            <a:r>
              <a:rPr lang="fr-BE" dirty="0"/>
              <a:t> </a:t>
            </a:r>
            <a:r>
              <a:rPr lang="fr-BE" dirty="0" err="1"/>
              <a:t>two</a:t>
            </a:r>
            <a:r>
              <a:rPr lang="fr-BE" dirty="0"/>
              <a:t> « Groups » 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9CD61D-F872-4E8F-8724-D50BD3D24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0" y="0"/>
            <a:ext cx="1619250" cy="4867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E4BE1A-63A4-4038-ADA0-E6CA6715E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73848"/>
            <a:ext cx="902017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5630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Attach</a:t>
            </a:r>
            <a:r>
              <a:rPr lang="fr-BE" dirty="0"/>
              <a:t> « User Marc » to a « User </a:t>
            </a:r>
            <a:r>
              <a:rPr lang="fr-BE" dirty="0" err="1"/>
              <a:t>Role</a:t>
            </a:r>
            <a:r>
              <a:rPr lang="fr-BE" dirty="0"/>
              <a:t> » 1/2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142</a:t>
            </a:fld>
            <a:endParaRPr lang="en-B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36397D-2021-422A-B0BD-6560CC954BC8}"/>
              </a:ext>
            </a:extLst>
          </p:cNvPr>
          <p:cNvSpPr txBox="1"/>
          <p:nvPr/>
        </p:nvSpPr>
        <p:spPr>
          <a:xfrm>
            <a:off x="838200" y="958361"/>
            <a:ext cx="7895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Once a « </a:t>
            </a:r>
            <a:r>
              <a:rPr lang="fr-BE" dirty="0" err="1"/>
              <a:t>Role</a:t>
            </a:r>
            <a:r>
              <a:rPr lang="fr-BE" dirty="0"/>
              <a:t>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defined</a:t>
            </a:r>
            <a:r>
              <a:rPr lang="fr-BE" dirty="0"/>
              <a:t>, </a:t>
            </a:r>
            <a:r>
              <a:rPr lang="fr-BE" dirty="0" err="1"/>
              <a:t>it</a:t>
            </a:r>
            <a:r>
              <a:rPr lang="fr-BE" dirty="0"/>
              <a:t>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referenced</a:t>
            </a:r>
            <a:r>
              <a:rPr lang="fr-BE" dirty="0"/>
              <a:t> by a « User » 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Attaching</a:t>
            </a:r>
            <a:r>
              <a:rPr lang="fr-BE" dirty="0"/>
              <a:t> a « </a:t>
            </a:r>
            <a:r>
              <a:rPr lang="fr-BE" dirty="0" err="1"/>
              <a:t>Role</a:t>
            </a:r>
            <a:r>
              <a:rPr lang="fr-BE" dirty="0"/>
              <a:t> » </a:t>
            </a:r>
            <a:r>
              <a:rPr lang="fr-BE" dirty="0" err="1"/>
              <a:t>also</a:t>
            </a:r>
            <a:r>
              <a:rPr lang="fr-BE" dirty="0"/>
              <a:t> </a:t>
            </a:r>
            <a:r>
              <a:rPr lang="fr-BE" dirty="0" err="1"/>
              <a:t>allows</a:t>
            </a:r>
            <a:r>
              <a:rPr lang="fr-BE" dirty="0"/>
              <a:t> to </a:t>
            </a:r>
            <a:r>
              <a:rPr lang="fr-BE" dirty="0" err="1"/>
              <a:t>restrain</a:t>
            </a:r>
            <a:r>
              <a:rPr lang="fr-BE" dirty="0"/>
              <a:t> the « </a:t>
            </a:r>
            <a:r>
              <a:rPr lang="fr-BE" dirty="0" err="1"/>
              <a:t>from</a:t>
            </a:r>
            <a:r>
              <a:rPr lang="fr-BE" dirty="0"/>
              <a:t> » and « to » dates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2417B5-1944-4140-8DF9-9F0E0FDC8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35739"/>
            <a:ext cx="7130134" cy="501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57195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Attach</a:t>
            </a:r>
            <a:r>
              <a:rPr lang="fr-BE" dirty="0"/>
              <a:t> « User Marc » to a « User </a:t>
            </a:r>
            <a:r>
              <a:rPr lang="fr-BE" dirty="0" err="1"/>
              <a:t>Role</a:t>
            </a:r>
            <a:r>
              <a:rPr lang="fr-BE" dirty="0"/>
              <a:t> » 2/2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143</a:t>
            </a:fld>
            <a:endParaRPr lang="en-B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36397D-2021-422A-B0BD-6560CC954BC8}"/>
              </a:ext>
            </a:extLst>
          </p:cNvPr>
          <p:cNvSpPr txBox="1"/>
          <p:nvPr/>
        </p:nvSpPr>
        <p:spPr>
          <a:xfrm>
            <a:off x="688731" y="914400"/>
            <a:ext cx="7382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must </a:t>
            </a:r>
            <a:r>
              <a:rPr lang="fr-BE" dirty="0" err="1"/>
              <a:t>also</a:t>
            </a:r>
            <a:r>
              <a:rPr lang="fr-BE" dirty="0"/>
              <a:t> </a:t>
            </a:r>
            <a:r>
              <a:rPr lang="fr-BE" dirty="0" err="1"/>
              <a:t>ensure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« User Marc » has a </a:t>
            </a:r>
            <a:r>
              <a:rPr lang="fr-BE" dirty="0" err="1"/>
              <a:t>link</a:t>
            </a:r>
            <a:r>
              <a:rPr lang="fr-BE" dirty="0"/>
              <a:t> to « </a:t>
            </a:r>
            <a:r>
              <a:rPr lang="fr-BE" dirty="0" err="1"/>
              <a:t>Company</a:t>
            </a:r>
            <a:r>
              <a:rPr lang="fr-BE" dirty="0"/>
              <a:t> COM01 » </a:t>
            </a:r>
            <a:r>
              <a:rPr lang="fr-BE" dirty="0" err="1"/>
              <a:t>so</a:t>
            </a:r>
            <a:r>
              <a:rPr lang="fr-BE" dirty="0"/>
              <a:t> as to </a:t>
            </a:r>
            <a:r>
              <a:rPr lang="fr-BE" dirty="0" err="1"/>
              <a:t>access</a:t>
            </a:r>
            <a:r>
              <a:rPr lang="fr-BE" dirty="0"/>
              <a:t> </a:t>
            </a:r>
            <a:r>
              <a:rPr lang="fr-BE" dirty="0" err="1"/>
              <a:t>those</a:t>
            </a:r>
            <a:r>
              <a:rPr lang="fr-BE" dirty="0"/>
              <a:t> records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78A209-5C8F-4740-9A46-949E08CD3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31" y="1779342"/>
            <a:ext cx="8129954" cy="40255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C8DF3C-8956-4B76-AAA6-AEC43B975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7696" y="0"/>
            <a:ext cx="26043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17618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9FC1F5-1886-4859-92E5-900D120CA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User </a:t>
            </a:r>
            <a:r>
              <a:rPr lang="fr-BE" dirty="0" err="1"/>
              <a:t>Capabilities</a:t>
            </a:r>
            <a:r>
              <a:rPr lang="fr-BE" dirty="0"/>
              <a:t> - State Post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C428B2-E0FE-451F-A771-1F4595C35A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421D5-434E-487A-8416-C10783BA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0737756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- User </a:t>
            </a:r>
            <a:r>
              <a:rPr lang="fr-BE" dirty="0" err="1"/>
              <a:t>Capabilities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145</a:t>
            </a:fld>
            <a:endParaRPr lang="en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471264-2981-4F99-B788-8AFD22134EFF}"/>
              </a:ext>
            </a:extLst>
          </p:cNvPr>
          <p:cNvSpPr txBox="1"/>
          <p:nvPr/>
        </p:nvSpPr>
        <p:spPr>
          <a:xfrm>
            <a:off x="2376854" y="1273730"/>
            <a:ext cx="3100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User </a:t>
            </a:r>
            <a:r>
              <a:rPr lang="fr-BE" dirty="0" err="1"/>
              <a:t>Administrator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97E1F5-FB70-48D4-B656-2261B15D8299}"/>
              </a:ext>
            </a:extLst>
          </p:cNvPr>
          <p:cNvSpPr txBox="1"/>
          <p:nvPr/>
        </p:nvSpPr>
        <p:spPr>
          <a:xfrm>
            <a:off x="6197112" y="1273730"/>
            <a:ext cx="208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User Marc »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2DFCF5-7A92-41F7-923A-AE5D9C1C9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12395"/>
            <a:ext cx="2286000" cy="3571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243EA0-B1C6-4011-BB67-DD8A055ED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554" y="2012395"/>
            <a:ext cx="251460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89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Re-</a:t>
            </a:r>
            <a:r>
              <a:rPr lang="fr-BE" dirty="0" err="1"/>
              <a:t>executing</a:t>
            </a:r>
            <a:r>
              <a:rPr lang="fr-BE" dirty="0"/>
              <a:t> </a:t>
            </a:r>
            <a:r>
              <a:rPr lang="fr-BE" dirty="0" err="1"/>
              <a:t>wizards</a:t>
            </a:r>
            <a:r>
              <a:rPr lang="fr-BE" dirty="0"/>
              <a:t> - Method 1 - </a:t>
            </a:r>
            <a:r>
              <a:rPr lang="fr-BE" dirty="0" err="1"/>
              <a:t>Step</a:t>
            </a:r>
            <a:r>
              <a:rPr lang="fr-BE" dirty="0"/>
              <a:t> 2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15</a:t>
            </a:fld>
            <a:endParaRPr lang="en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140AED-B353-4B40-8835-D48C28E0B51F}"/>
              </a:ext>
            </a:extLst>
          </p:cNvPr>
          <p:cNvSpPr txBox="1"/>
          <p:nvPr/>
        </p:nvSpPr>
        <p:spPr>
          <a:xfrm>
            <a:off x="5919322" y="945342"/>
            <a:ext cx="33829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need</a:t>
            </a:r>
            <a:r>
              <a:rPr lang="fr-BE" dirty="0"/>
              <a:t> to </a:t>
            </a:r>
            <a:r>
              <a:rPr lang="fr-BE" dirty="0" err="1"/>
              <a:t>reopen</a:t>
            </a:r>
            <a:r>
              <a:rPr lang="fr-BE" dirty="0"/>
              <a:t> the </a:t>
            </a:r>
            <a:r>
              <a:rPr lang="fr-BE" dirty="0" err="1"/>
              <a:t>wizard</a:t>
            </a:r>
            <a:r>
              <a:rPr lang="fr-BE" dirty="0"/>
              <a:t> item in </a:t>
            </a:r>
            <a:r>
              <a:rPr lang="fr-BE" dirty="0" err="1"/>
              <a:t>order</a:t>
            </a:r>
            <a:r>
              <a:rPr lang="fr-BE" dirty="0"/>
              <a:t> to </a:t>
            </a:r>
            <a:r>
              <a:rPr lang="fr-BE" dirty="0" err="1"/>
              <a:t>execute</a:t>
            </a:r>
            <a:r>
              <a:rPr lang="fr-BE" dirty="0"/>
              <a:t>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again</a:t>
            </a:r>
            <a:r>
              <a:rPr lang="fr-BE" dirty="0"/>
              <a:t> : in </a:t>
            </a:r>
            <a:r>
              <a:rPr lang="fr-BE" dirty="0" err="1"/>
              <a:t>this</a:t>
            </a:r>
            <a:r>
              <a:rPr lang="fr-BE" dirty="0"/>
              <a:t> case, </a:t>
            </a:r>
            <a:r>
              <a:rPr lang="fr-BE" dirty="0" err="1"/>
              <a:t>we</a:t>
            </a:r>
            <a:r>
              <a:rPr lang="fr-BE" dirty="0"/>
              <a:t> use the </a:t>
            </a:r>
            <a:r>
              <a:rPr lang="fr-BE" dirty="0" err="1"/>
              <a:t>wizard</a:t>
            </a:r>
            <a:r>
              <a:rPr lang="fr-BE" dirty="0"/>
              <a:t> item to « Configure Modules » once </a:t>
            </a:r>
            <a:r>
              <a:rPr lang="fr-BE" dirty="0" err="1"/>
              <a:t>again</a:t>
            </a:r>
            <a:endParaRPr lang="en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EB089F-81FB-4841-9F70-F5A63D5A6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0"/>
            <a:ext cx="2743200" cy="30003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4D7F626-1880-4843-814E-68B52AC81D0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7D0240-B623-4476-B0C1-BE23D5124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945342"/>
            <a:ext cx="4815255" cy="24836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19153D-C22C-4129-B13A-8679CD468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3547028"/>
            <a:ext cx="626745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829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Re-</a:t>
            </a:r>
            <a:r>
              <a:rPr lang="fr-BE" dirty="0" err="1"/>
              <a:t>executing</a:t>
            </a:r>
            <a:r>
              <a:rPr lang="fr-BE" dirty="0"/>
              <a:t> </a:t>
            </a:r>
            <a:r>
              <a:rPr lang="fr-BE" dirty="0" err="1"/>
              <a:t>wizards</a:t>
            </a:r>
            <a:r>
              <a:rPr lang="fr-BE" dirty="0"/>
              <a:t> - Method 2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16</a:t>
            </a:fld>
            <a:endParaRPr lang="en-B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B3AAC9-4FEB-41C2-958E-7BE683B76370}"/>
              </a:ext>
            </a:extLst>
          </p:cNvPr>
          <p:cNvSpPr txBox="1"/>
          <p:nvPr/>
        </p:nvSpPr>
        <p:spPr>
          <a:xfrm>
            <a:off x="838200" y="1014945"/>
            <a:ext cx="8085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Instead</a:t>
            </a:r>
            <a:r>
              <a:rPr lang="fr-BE" dirty="0"/>
              <a:t> of </a:t>
            </a:r>
            <a:r>
              <a:rPr lang="fr-BE" dirty="0" err="1"/>
              <a:t>repeating</a:t>
            </a:r>
            <a:r>
              <a:rPr lang="fr-BE" dirty="0"/>
              <a:t> the </a:t>
            </a:r>
            <a:r>
              <a:rPr lang="fr-BE" dirty="0" err="1"/>
              <a:t>execution</a:t>
            </a:r>
            <a:r>
              <a:rPr lang="fr-BE" dirty="0"/>
              <a:t> </a:t>
            </a:r>
            <a:r>
              <a:rPr lang="fr-BE" dirty="0" err="1"/>
              <a:t>using</a:t>
            </a:r>
            <a:r>
              <a:rPr lang="fr-BE" dirty="0"/>
              <a:t> a </a:t>
            </a:r>
            <a:r>
              <a:rPr lang="fr-BE" dirty="0" err="1"/>
              <a:t>wizard</a:t>
            </a:r>
            <a:r>
              <a:rPr lang="fr-BE" dirty="0"/>
              <a:t> </a:t>
            </a:r>
            <a:r>
              <a:rPr lang="fr-BE" dirty="0" err="1"/>
              <a:t>operation</a:t>
            </a:r>
            <a:r>
              <a:rPr lang="fr-BE" dirty="0"/>
              <a:t> one can </a:t>
            </a:r>
            <a:r>
              <a:rPr lang="fr-BE" dirty="0" err="1"/>
              <a:t>directly</a:t>
            </a:r>
            <a:r>
              <a:rPr lang="fr-BE" dirty="0"/>
              <a:t> </a:t>
            </a:r>
            <a:r>
              <a:rPr lang="fr-BE" dirty="0" err="1"/>
              <a:t>access</a:t>
            </a:r>
            <a:r>
              <a:rPr lang="fr-BE" dirty="0"/>
              <a:t> the </a:t>
            </a:r>
            <a:r>
              <a:rPr lang="fr-BE" dirty="0" err="1"/>
              <a:t>functional</a:t>
            </a:r>
            <a:r>
              <a:rPr lang="fr-BE" dirty="0"/>
              <a:t> item in the Menu </a:t>
            </a:r>
            <a:r>
              <a:rPr lang="fr-BE" dirty="0" err="1"/>
              <a:t>Tree</a:t>
            </a:r>
            <a:r>
              <a:rPr lang="fr-BE" dirty="0"/>
              <a:t> on the </a:t>
            </a:r>
            <a:r>
              <a:rPr lang="fr-BE" dirty="0" err="1"/>
              <a:t>left</a:t>
            </a:r>
            <a:r>
              <a:rPr lang="fr-BE" dirty="0"/>
              <a:t> of the screen : « </a:t>
            </a:r>
            <a:r>
              <a:rPr lang="fr-BE" dirty="0" err="1"/>
              <a:t>Users</a:t>
            </a:r>
            <a:r>
              <a:rPr lang="fr-BE" dirty="0"/>
              <a:t> », « Modules », « </a:t>
            </a:r>
            <a:r>
              <a:rPr lang="fr-BE" dirty="0" err="1"/>
              <a:t>Languages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Here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access</a:t>
            </a:r>
            <a:r>
              <a:rPr lang="fr-BE" dirty="0"/>
              <a:t> « </a:t>
            </a:r>
            <a:r>
              <a:rPr lang="fr-BE" dirty="0" err="1"/>
              <a:t>Users</a:t>
            </a:r>
            <a:r>
              <a:rPr lang="fr-BE" dirty="0"/>
              <a:t> » to </a:t>
            </a:r>
            <a:r>
              <a:rPr lang="fr-BE" dirty="0" err="1"/>
              <a:t>define</a:t>
            </a:r>
            <a:r>
              <a:rPr lang="fr-BE" dirty="0"/>
              <a:t> a new user.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874833-1D06-4F34-9D60-31D213ACC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85" y="2795549"/>
            <a:ext cx="7524750" cy="2447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9BCD52-4856-4607-B508-55A1BE235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9275" y="0"/>
            <a:ext cx="2752725" cy="298132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06348BC-F8B4-4DE4-9D0B-B4FE86669B9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70942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00BC53-6B81-4D79-86D5-5FA7D21E1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Navigation &amp; Action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22BE71-3C2F-4692-8E70-4750353B49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F7DB0-35E5-45A9-B113-B1DF71E3D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5C48E3-2320-4605-8163-5150DF1A6D84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8716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809FB-C1A5-4569-88F6-409F4B4EC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5B6D8-4B81-426B-AD8A-E3D543C0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18</a:t>
            </a:fld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EAD53F-4662-4641-B069-A85F0BDD5255}"/>
              </a:ext>
            </a:extLst>
          </p:cNvPr>
          <p:cNvSpPr txBox="1"/>
          <p:nvPr/>
        </p:nvSpPr>
        <p:spPr>
          <a:xfrm>
            <a:off x="838200" y="1108542"/>
            <a:ext cx="10515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Before</a:t>
            </a:r>
            <a:r>
              <a:rPr lang="fr-BE" dirty="0"/>
              <a:t> </a:t>
            </a:r>
            <a:r>
              <a:rPr lang="fr-BE" dirty="0" err="1"/>
              <a:t>exploring</a:t>
            </a:r>
            <a:r>
              <a:rPr lang="fr-BE" dirty="0"/>
              <a:t> the </a:t>
            </a:r>
            <a:r>
              <a:rPr lang="fr-BE" dirty="0" err="1"/>
              <a:t>functional</a:t>
            </a:r>
            <a:r>
              <a:rPr lang="fr-BE" dirty="0"/>
              <a:t> aspects of the system,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explain</a:t>
            </a:r>
            <a:r>
              <a:rPr lang="fr-BE" dirty="0"/>
              <a:t> the </a:t>
            </a:r>
            <a:r>
              <a:rPr lang="fr-BE" dirty="0" err="1"/>
              <a:t>different</a:t>
            </a:r>
            <a:r>
              <a:rPr lang="fr-BE" dirty="0"/>
              <a:t> widgets </a:t>
            </a:r>
            <a:r>
              <a:rPr lang="fr-BE" dirty="0" err="1"/>
              <a:t>that</a:t>
            </a:r>
            <a:r>
              <a:rPr lang="fr-BE" dirty="0"/>
              <a:t> support navigation in the system and actions </a:t>
            </a:r>
            <a:r>
              <a:rPr lang="fr-BE" dirty="0" err="1"/>
              <a:t>that</a:t>
            </a:r>
            <a:r>
              <a:rPr lang="fr-BE" dirty="0"/>
              <a:t> trigger </a:t>
            </a:r>
            <a:r>
              <a:rPr lang="fr-BE" dirty="0" err="1"/>
              <a:t>operations</a:t>
            </a:r>
            <a:r>
              <a:rPr lang="fr-BE" dirty="0"/>
              <a:t> on items and item </a:t>
            </a:r>
            <a:r>
              <a:rPr lang="fr-BE" dirty="0" err="1"/>
              <a:t>lists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Please</a:t>
            </a:r>
            <a:r>
              <a:rPr lang="fr-BE" dirty="0"/>
              <a:t> </a:t>
            </a:r>
            <a:r>
              <a:rPr lang="fr-BE" dirty="0" err="1"/>
              <a:t>revisit</a:t>
            </a:r>
            <a:r>
              <a:rPr lang="fr-BE" dirty="0"/>
              <a:t> </a:t>
            </a:r>
            <a:r>
              <a:rPr lang="fr-BE" dirty="0" err="1"/>
              <a:t>this</a:t>
            </a:r>
            <a:r>
              <a:rPr lang="fr-BE" dirty="0"/>
              <a:t> section </a:t>
            </a:r>
            <a:r>
              <a:rPr lang="fr-BE" dirty="0" err="1"/>
              <a:t>whilst</a:t>
            </a:r>
            <a:r>
              <a:rPr lang="fr-BE" dirty="0"/>
              <a:t> </a:t>
            </a:r>
            <a:r>
              <a:rPr lang="fr-BE" dirty="0" err="1"/>
              <a:t>getting</a:t>
            </a:r>
            <a:r>
              <a:rPr lang="fr-BE" dirty="0"/>
              <a:t> </a:t>
            </a:r>
            <a:r>
              <a:rPr lang="fr-BE" dirty="0" err="1"/>
              <a:t>acquainted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the system </a:t>
            </a:r>
            <a:r>
              <a:rPr lang="fr-BE" dirty="0" err="1"/>
              <a:t>subject</a:t>
            </a:r>
            <a:r>
              <a:rPr lang="fr-BE" dirty="0"/>
              <a:t> areas.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EE5001-A228-44F2-8140-E0769D22473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78048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809FB-C1A5-4569-88F6-409F4B4EC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Application - Menu </a:t>
            </a:r>
            <a:r>
              <a:rPr lang="fr-BE" dirty="0" err="1"/>
              <a:t>Tree</a:t>
            </a:r>
            <a:r>
              <a:rPr lang="fr-BE" dirty="0"/>
              <a:t> - </a:t>
            </a:r>
            <a:r>
              <a:rPr lang="fr-BE" dirty="0" err="1"/>
              <a:t>Triggering</a:t>
            </a:r>
            <a:r>
              <a:rPr lang="fr-BE" dirty="0"/>
              <a:t> </a:t>
            </a:r>
            <a:r>
              <a:rPr lang="fr-BE" dirty="0" err="1"/>
              <a:t>operations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5B6D8-4B81-426B-AD8A-E3D543C0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19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C3EC8-C0CA-4B4B-BF82-591413C4F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707" y="827314"/>
            <a:ext cx="2478845" cy="40945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EAD53F-4662-4641-B069-A85F0BDD5255}"/>
              </a:ext>
            </a:extLst>
          </p:cNvPr>
          <p:cNvSpPr txBox="1"/>
          <p:nvPr/>
        </p:nvSpPr>
        <p:spPr>
          <a:xfrm>
            <a:off x="5958812" y="827314"/>
            <a:ext cx="60359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amplitude of the menu </a:t>
            </a:r>
            <a:r>
              <a:rPr lang="fr-BE" dirty="0" err="1"/>
              <a:t>tree</a:t>
            </a:r>
            <a:r>
              <a:rPr lang="fr-BE" dirty="0"/>
              <a:t> </a:t>
            </a:r>
            <a:r>
              <a:rPr lang="fr-BE" dirty="0" err="1"/>
              <a:t>depends</a:t>
            </a:r>
            <a:r>
              <a:rPr lang="fr-BE" dirty="0"/>
              <a:t> on </a:t>
            </a:r>
            <a:r>
              <a:rPr lang="fr-BE" dirty="0" err="1"/>
              <a:t>which</a:t>
            </a:r>
            <a:r>
              <a:rPr lang="fr-BE" dirty="0"/>
              <a:t> application modules have been </a:t>
            </a:r>
            <a:r>
              <a:rPr lang="fr-BE" dirty="0" err="1"/>
              <a:t>activated</a:t>
            </a:r>
            <a:r>
              <a:rPr lang="fr-BE" dirty="0"/>
              <a:t> (i.e. </a:t>
            </a:r>
            <a:r>
              <a:rPr lang="fr-BE" dirty="0" err="1"/>
              <a:t>installed</a:t>
            </a:r>
            <a:r>
              <a:rPr lang="fr-BE" dirty="0"/>
              <a:t>) for a </a:t>
            </a:r>
            <a:r>
              <a:rPr lang="fr-BE" dirty="0" err="1"/>
              <a:t>given</a:t>
            </a:r>
            <a:r>
              <a:rPr lang="fr-BE" dirty="0"/>
              <a:t> user. </a:t>
            </a:r>
            <a:r>
              <a:rPr lang="fr-BE" dirty="0" err="1"/>
              <a:t>See</a:t>
            </a:r>
            <a:r>
              <a:rPr lang="fr-BE" dirty="0"/>
              <a:t> </a:t>
            </a:r>
            <a:r>
              <a:rPr lang="fr-BE" dirty="0" err="1"/>
              <a:t>next</a:t>
            </a:r>
            <a:r>
              <a:rPr lang="fr-BE" dirty="0"/>
              <a:t> section.</a:t>
            </a:r>
          </a:p>
          <a:p>
            <a:pPr marL="285750" indent="-285750">
              <a:buFontTx/>
              <a:buChar char="-"/>
            </a:pPr>
            <a:r>
              <a:rPr lang="fr-BE" dirty="0"/>
              <a:t>Application modules </a:t>
            </a:r>
            <a:r>
              <a:rPr lang="fr-BE" dirty="0" err="1"/>
              <a:t>belong</a:t>
            </a:r>
            <a:r>
              <a:rPr lang="fr-BE" dirty="0"/>
              <a:t> to </a:t>
            </a:r>
            <a:r>
              <a:rPr lang="fr-BE" dirty="0" err="1"/>
              <a:t>functional</a:t>
            </a:r>
            <a:r>
              <a:rPr lang="fr-BE" dirty="0"/>
              <a:t> </a:t>
            </a:r>
            <a:r>
              <a:rPr lang="fr-BE" dirty="0" err="1"/>
              <a:t>subject</a:t>
            </a:r>
            <a:r>
              <a:rPr lang="fr-BE" dirty="0"/>
              <a:t> areas </a:t>
            </a:r>
            <a:r>
              <a:rPr lang="fr-BE" dirty="0" err="1"/>
              <a:t>that</a:t>
            </a:r>
            <a:r>
              <a:rPr lang="fr-BE" dirty="0"/>
              <a:t> are </a:t>
            </a:r>
            <a:r>
              <a:rPr lang="fr-BE" dirty="0" err="1"/>
              <a:t>reflected</a:t>
            </a:r>
            <a:r>
              <a:rPr lang="fr-BE" dirty="0"/>
              <a:t> in the Menu </a:t>
            </a:r>
            <a:r>
              <a:rPr lang="fr-BE" dirty="0" err="1"/>
              <a:t>Tree</a:t>
            </a:r>
            <a:r>
              <a:rPr lang="fr-BE" dirty="0"/>
              <a:t> : « Party », « Product », etc.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D04606-4514-42F4-97BF-9727B2F88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2369247" cy="22420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EE5001-A228-44F2-8140-E0769D22473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51D5E1-C79E-46A7-8B92-2CFF8F6A0312}"/>
              </a:ext>
            </a:extLst>
          </p:cNvPr>
          <p:cNvSpPr txBox="1"/>
          <p:nvPr/>
        </p:nvSpPr>
        <p:spPr>
          <a:xfrm>
            <a:off x="783400" y="3188483"/>
            <a:ext cx="24788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State of Menu </a:t>
            </a:r>
            <a:r>
              <a:rPr lang="fr-BE" dirty="0" err="1"/>
              <a:t>Tree</a:t>
            </a:r>
            <a:br>
              <a:rPr lang="fr-BE" dirty="0"/>
            </a:br>
            <a:r>
              <a:rPr lang="fr-BE" dirty="0" err="1"/>
              <a:t>when</a:t>
            </a:r>
            <a:endParaRPr lang="fr-BE" dirty="0"/>
          </a:p>
          <a:p>
            <a:pPr algn="ctr"/>
            <a:r>
              <a:rPr lang="fr-BE" dirty="0"/>
              <a:t>Initial modules </a:t>
            </a:r>
            <a:r>
              <a:rPr lang="fr-BE" dirty="0" err="1"/>
              <a:t>activated</a:t>
            </a:r>
            <a:endParaRPr lang="en-B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B335F2-67B2-4ADD-B003-ACCD770992D1}"/>
              </a:ext>
            </a:extLst>
          </p:cNvPr>
          <p:cNvSpPr txBox="1"/>
          <p:nvPr/>
        </p:nvSpPr>
        <p:spPr>
          <a:xfrm>
            <a:off x="3478862" y="4921835"/>
            <a:ext cx="2208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State of Menu </a:t>
            </a:r>
            <a:r>
              <a:rPr lang="fr-BE" dirty="0" err="1"/>
              <a:t>Tree</a:t>
            </a:r>
            <a:br>
              <a:rPr lang="fr-BE" dirty="0"/>
            </a:br>
            <a:r>
              <a:rPr lang="fr-BE" dirty="0" err="1"/>
              <a:t>when</a:t>
            </a:r>
            <a:endParaRPr lang="fr-BE" dirty="0"/>
          </a:p>
          <a:p>
            <a:pPr algn="ctr"/>
            <a:r>
              <a:rPr lang="fr-BE" dirty="0"/>
              <a:t>All modules </a:t>
            </a:r>
            <a:r>
              <a:rPr lang="fr-BE" dirty="0" err="1"/>
              <a:t>activated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32230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Table of Contents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28C1D-3324-49D2-B699-117C49B9F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90604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809FB-C1A5-4569-88F6-409F4B4EC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Application - Menu </a:t>
            </a:r>
            <a:r>
              <a:rPr lang="fr-BE" dirty="0" err="1"/>
              <a:t>Tree</a:t>
            </a:r>
            <a:r>
              <a:rPr lang="fr-BE" dirty="0"/>
              <a:t> - </a:t>
            </a:r>
            <a:r>
              <a:rPr lang="fr-BE" dirty="0" err="1"/>
              <a:t>Search</a:t>
            </a:r>
            <a:r>
              <a:rPr lang="fr-BE" dirty="0"/>
              <a:t> for menu item </a:t>
            </a:r>
            <a:r>
              <a:rPr lang="fr-BE" dirty="0" err="1"/>
              <a:t>containing</a:t>
            </a:r>
            <a:r>
              <a:rPr lang="fr-BE" dirty="0"/>
              <a:t> e.g. « </a:t>
            </a:r>
            <a:r>
              <a:rPr lang="fr-BE" dirty="0" err="1"/>
              <a:t>Purchase</a:t>
            </a:r>
            <a:r>
              <a:rPr lang="fr-BE" dirty="0"/>
              <a:t> »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AC2A68-CF59-40F9-9536-3CE0A91CE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5199"/>
            <a:ext cx="4505325" cy="18383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5B6D8-4B81-426B-AD8A-E3D543C0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20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F86D3F-320D-40D4-AF52-2A044352494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4CD543-8466-457D-8DA9-63098C414591}"/>
              </a:ext>
            </a:extLst>
          </p:cNvPr>
          <p:cNvSpPr txBox="1"/>
          <p:nvPr/>
        </p:nvSpPr>
        <p:spPr>
          <a:xfrm>
            <a:off x="838200" y="1114591"/>
            <a:ext cx="11172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A </a:t>
            </a:r>
            <a:r>
              <a:rPr lang="fr-BE" dirty="0" err="1"/>
              <a:t>search</a:t>
            </a:r>
            <a:r>
              <a:rPr lang="fr-BE" dirty="0"/>
              <a:t> </a:t>
            </a:r>
            <a:r>
              <a:rPr lang="fr-BE" dirty="0" err="1"/>
              <a:t>mechanism</a:t>
            </a:r>
            <a:r>
              <a:rPr lang="fr-BE" dirty="0"/>
              <a:t> </a:t>
            </a:r>
            <a:r>
              <a:rPr lang="fr-BE" dirty="0" err="1"/>
              <a:t>exists</a:t>
            </a:r>
            <a:r>
              <a:rPr lang="fr-BE" dirty="0"/>
              <a:t> for the </a:t>
            </a:r>
            <a:r>
              <a:rPr lang="fr-BE" dirty="0" err="1"/>
              <a:t>tree</a:t>
            </a:r>
            <a:r>
              <a:rPr lang="fr-BE" dirty="0"/>
              <a:t> of menu items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Here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assume </a:t>
            </a:r>
            <a:r>
              <a:rPr lang="fr-BE" dirty="0" err="1"/>
              <a:t>that</a:t>
            </a:r>
            <a:r>
              <a:rPr lang="fr-BE" dirty="0"/>
              <a:t> the « </a:t>
            </a:r>
            <a:r>
              <a:rPr lang="fr-BE" dirty="0" err="1"/>
              <a:t>Purchase</a:t>
            </a:r>
            <a:r>
              <a:rPr lang="fr-BE" dirty="0"/>
              <a:t> » modules have been </a:t>
            </a:r>
            <a:r>
              <a:rPr lang="fr-BE" dirty="0" err="1"/>
              <a:t>activated</a:t>
            </a:r>
            <a:r>
              <a:rPr lang="fr-BE" dirty="0"/>
              <a:t> and </a:t>
            </a:r>
            <a:r>
              <a:rPr lang="fr-BE" dirty="0" err="1"/>
              <a:t>search</a:t>
            </a:r>
            <a:r>
              <a:rPr lang="fr-BE" dirty="0"/>
              <a:t> for </a:t>
            </a:r>
            <a:r>
              <a:rPr lang="fr-BE" dirty="0" err="1"/>
              <a:t>some</a:t>
            </a:r>
            <a:r>
              <a:rPr lang="fr-BE" dirty="0"/>
              <a:t> </a:t>
            </a:r>
            <a:r>
              <a:rPr lang="fr-BE" dirty="0" err="1"/>
              <a:t>related</a:t>
            </a:r>
            <a:r>
              <a:rPr lang="fr-BE" dirty="0"/>
              <a:t> </a:t>
            </a:r>
            <a:r>
              <a:rPr lang="fr-BE" dirty="0" err="1"/>
              <a:t>functionality</a:t>
            </a:r>
            <a:r>
              <a:rPr lang="fr-BE" dirty="0"/>
              <a:t> </a:t>
            </a:r>
            <a:br>
              <a:rPr lang="fr-BE" dirty="0"/>
            </a:b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61248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809FB-C1A5-4569-88F6-409F4B4EC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Entity</a:t>
            </a:r>
            <a:r>
              <a:rPr lang="fr-BE" dirty="0"/>
              <a:t> - </a:t>
            </a:r>
            <a:r>
              <a:rPr lang="fr-BE" dirty="0" err="1"/>
              <a:t>Filters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5B6D8-4B81-426B-AD8A-E3D543C0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21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F86D3F-320D-40D4-AF52-2A044352494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4CD543-8466-457D-8DA9-63098C414591}"/>
              </a:ext>
            </a:extLst>
          </p:cNvPr>
          <p:cNvSpPr txBox="1"/>
          <p:nvPr/>
        </p:nvSpPr>
        <p:spPr>
          <a:xfrm>
            <a:off x="838200" y="827314"/>
            <a:ext cx="11172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</a:t>
            </a:r>
            <a:r>
              <a:rPr lang="fr-BE" dirty="0" err="1"/>
              <a:t>filters</a:t>
            </a:r>
            <a:r>
              <a:rPr lang="fr-BE" dirty="0"/>
              <a:t> select the « Name » values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Here</a:t>
            </a:r>
            <a:r>
              <a:rPr lang="fr-BE" dirty="0"/>
              <a:t> an </a:t>
            </a:r>
            <a:r>
              <a:rPr lang="fr-BE" dirty="0" err="1"/>
              <a:t>example</a:t>
            </a:r>
            <a:r>
              <a:rPr lang="fr-BE" dirty="0"/>
              <a:t> for the </a:t>
            </a:r>
            <a:r>
              <a:rPr lang="fr-BE" dirty="0" err="1"/>
              <a:t>list</a:t>
            </a:r>
            <a:r>
              <a:rPr lang="fr-BE" dirty="0"/>
              <a:t> of « Modules »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E3FC5E-6495-4027-923F-49B7D77CA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725" y="0"/>
            <a:ext cx="1819275" cy="3133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605B18-A9A1-480B-8AFC-A639D8FA2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89235"/>
            <a:ext cx="27241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59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Entity</a:t>
            </a:r>
            <a:r>
              <a:rPr lang="fr-BE" dirty="0"/>
              <a:t> - Menu Bars - An </a:t>
            </a:r>
            <a:r>
              <a:rPr lang="fr-BE" dirty="0" err="1"/>
              <a:t>overview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E734F-8298-48DF-9657-AA598445572F}"/>
              </a:ext>
            </a:extLst>
          </p:cNvPr>
          <p:cNvSpPr txBox="1"/>
          <p:nvPr/>
        </p:nvSpPr>
        <p:spPr>
          <a:xfrm>
            <a:off x="7151078" y="905607"/>
            <a:ext cx="441080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BE" dirty="0"/>
              <a:t>Vertical menu bar</a:t>
            </a:r>
            <a:br>
              <a:rPr lang="fr-BE" dirty="0"/>
            </a:br>
            <a:r>
              <a:rPr lang="fr-BE" dirty="0"/>
              <a:t>displays all possible </a:t>
            </a:r>
            <a:r>
              <a:rPr lang="fr-BE" dirty="0" err="1"/>
              <a:t>operations</a:t>
            </a:r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Horizontal menu bar</a:t>
            </a:r>
            <a:br>
              <a:rPr lang="fr-BE" dirty="0"/>
            </a:br>
            <a:r>
              <a:rPr lang="fr-BE" dirty="0"/>
              <a:t>displays </a:t>
            </a:r>
            <a:r>
              <a:rPr lang="fr-BE" dirty="0" err="1"/>
              <a:t>some</a:t>
            </a:r>
            <a:r>
              <a:rPr lang="fr-BE" dirty="0"/>
              <a:t> </a:t>
            </a:r>
            <a:r>
              <a:rPr lang="fr-BE" dirty="0" err="1"/>
              <a:t>entity</a:t>
            </a:r>
            <a:r>
              <a:rPr lang="fr-BE" dirty="0"/>
              <a:t> or </a:t>
            </a:r>
            <a:r>
              <a:rPr lang="fr-BE" dirty="0" err="1"/>
              <a:t>list</a:t>
            </a:r>
            <a:r>
              <a:rPr lang="fr-BE" dirty="0"/>
              <a:t> </a:t>
            </a:r>
            <a:r>
              <a:rPr lang="fr-BE" dirty="0" err="1"/>
              <a:t>operations</a:t>
            </a:r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Horizontal menu bars</a:t>
            </a:r>
            <a:br>
              <a:rPr lang="fr-BE" dirty="0"/>
            </a:br>
            <a:r>
              <a:rPr lang="fr-BE" dirty="0"/>
              <a:t>display intra-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operations</a:t>
            </a:r>
            <a:endParaRPr lang="fr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DF618D-3082-4CA7-BE67-6D3609612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22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F94E0C-3BF3-4811-BB78-EEFEFF2E671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7C78996-4FE2-47D1-A7A1-55692F5C0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5607"/>
            <a:ext cx="6114684" cy="459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05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Entity</a:t>
            </a:r>
            <a:r>
              <a:rPr lang="fr-BE" dirty="0"/>
              <a:t> - Menu Bars - Vertical Menu Bar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E734F-8298-48DF-9657-AA598445572F}"/>
              </a:ext>
            </a:extLst>
          </p:cNvPr>
          <p:cNvSpPr txBox="1"/>
          <p:nvPr/>
        </p:nvSpPr>
        <p:spPr>
          <a:xfrm>
            <a:off x="3297677" y="1011829"/>
            <a:ext cx="876462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1 switch </a:t>
            </a:r>
            <a:r>
              <a:rPr lang="fr-BE" dirty="0" err="1"/>
              <a:t>view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« item </a:t>
            </a:r>
            <a:r>
              <a:rPr lang="fr-BE" dirty="0" err="1"/>
              <a:t>list</a:t>
            </a:r>
            <a:r>
              <a:rPr lang="fr-BE" dirty="0"/>
              <a:t> » to « item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2 «  item  » : </a:t>
            </a:r>
            <a:r>
              <a:rPr lang="fr-BE" dirty="0" err="1"/>
              <a:t>previous</a:t>
            </a:r>
            <a:r>
              <a:rPr lang="fr-BE" dirty="0"/>
              <a:t> in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3 «  item  » : position in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4 «  item  » : </a:t>
            </a:r>
            <a:r>
              <a:rPr lang="fr-BE" dirty="0" err="1"/>
              <a:t>next</a:t>
            </a:r>
            <a:r>
              <a:rPr lang="fr-BE" dirty="0"/>
              <a:t> in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5 «  item  » : start </a:t>
            </a:r>
            <a:r>
              <a:rPr lang="fr-BE" dirty="0" err="1"/>
              <a:t>adding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6 «  item  » : </a:t>
            </a:r>
            <a:r>
              <a:rPr lang="fr-BE" dirty="0" err="1"/>
              <a:t>save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7 « item </a:t>
            </a:r>
            <a:r>
              <a:rPr lang="fr-BE" dirty="0" err="1"/>
              <a:t>list</a:t>
            </a:r>
            <a:r>
              <a:rPr lang="fr-BE" dirty="0"/>
              <a:t> » or « item » : </a:t>
            </a:r>
            <a:r>
              <a:rPr lang="fr-BE" dirty="0" err="1"/>
              <a:t>reload</a:t>
            </a:r>
            <a:r>
              <a:rPr lang="fr-BE" dirty="0"/>
              <a:t> / undo / </a:t>
            </a:r>
            <a:r>
              <a:rPr lang="fr-BE" dirty="0" err="1"/>
              <a:t>refresh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8 « item » : duplicate</a:t>
            </a:r>
          </a:p>
          <a:p>
            <a:pPr marL="285750" indent="-285750">
              <a:buFontTx/>
              <a:buChar char="-"/>
            </a:pPr>
            <a:r>
              <a:rPr lang="fr-BE" dirty="0"/>
              <a:t>9 « item » : </a:t>
            </a:r>
            <a:r>
              <a:rPr lang="fr-BE" dirty="0" err="1"/>
              <a:t>delete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10 « item </a:t>
            </a:r>
            <a:r>
              <a:rPr lang="fr-BE" dirty="0" err="1"/>
              <a:t>list</a:t>
            </a:r>
            <a:r>
              <a:rPr lang="fr-BE" dirty="0"/>
              <a:t> » : </a:t>
            </a:r>
            <a:r>
              <a:rPr lang="fr-BE" dirty="0" err="1"/>
              <a:t>perform</a:t>
            </a:r>
            <a:r>
              <a:rPr lang="fr-BE" dirty="0"/>
              <a:t> </a:t>
            </a:r>
            <a:r>
              <a:rPr lang="fr-BE" dirty="0" err="1"/>
              <a:t>operation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specific</a:t>
            </a:r>
            <a:r>
              <a:rPr lang="fr-BE" dirty="0"/>
              <a:t> of </a:t>
            </a:r>
            <a:r>
              <a:rPr lang="fr-BE" dirty="0" err="1"/>
              <a:t>this</a:t>
            </a:r>
            <a:r>
              <a:rPr lang="fr-BE" dirty="0"/>
              <a:t>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11</a:t>
            </a:r>
          </a:p>
          <a:p>
            <a:pPr marL="285750" indent="-285750">
              <a:buFontTx/>
              <a:buChar char="-"/>
            </a:pPr>
            <a:r>
              <a:rPr lang="fr-BE" dirty="0"/>
              <a:t>12 « item » : </a:t>
            </a:r>
            <a:r>
              <a:rPr lang="fr-BE" dirty="0" err="1"/>
              <a:t>attach</a:t>
            </a:r>
            <a:r>
              <a:rPr lang="fr-BE" dirty="0"/>
              <a:t> one or more documents (e.g. of type docx, xlsx</a:t>
            </a:r>
            <a:r>
              <a:rPr lang="fr-BE"/>
              <a:t>, etc.)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13 « item » : </a:t>
            </a:r>
            <a:r>
              <a:rPr lang="fr-BE" dirty="0" err="1"/>
              <a:t>attach</a:t>
            </a:r>
            <a:r>
              <a:rPr lang="fr-BE" dirty="0"/>
              <a:t> a note</a:t>
            </a:r>
          </a:p>
          <a:p>
            <a:pPr marL="285750" indent="-285750">
              <a:buFontTx/>
              <a:buChar char="-"/>
            </a:pPr>
            <a:r>
              <a:rPr lang="fr-BE" dirty="0"/>
              <a:t>14 « item » : actions </a:t>
            </a:r>
            <a:r>
              <a:rPr lang="fr-BE" dirty="0" err="1"/>
              <a:t>that</a:t>
            </a:r>
            <a:r>
              <a:rPr lang="fr-BE" dirty="0"/>
              <a:t> are </a:t>
            </a:r>
            <a:r>
              <a:rPr lang="fr-BE" dirty="0" err="1"/>
              <a:t>specific</a:t>
            </a:r>
            <a:r>
              <a:rPr lang="fr-BE" dirty="0"/>
              <a:t> of the </a:t>
            </a:r>
            <a:r>
              <a:rPr lang="fr-BE" dirty="0" err="1"/>
              <a:t>entity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15</a:t>
            </a:r>
          </a:p>
          <a:p>
            <a:pPr marL="285750" indent="-285750">
              <a:buFontTx/>
              <a:buChar char="-"/>
            </a:pPr>
            <a:r>
              <a:rPr lang="fr-BE" dirty="0"/>
              <a:t>16 «  item  » : </a:t>
            </a:r>
            <a:r>
              <a:rPr lang="fr-BE" dirty="0" err="1"/>
              <a:t>print</a:t>
            </a:r>
            <a:endParaRPr lang="fr-BE" dirty="0"/>
          </a:p>
          <a:p>
            <a:pPr marL="285750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17</a:t>
            </a:r>
          </a:p>
          <a:p>
            <a:pPr marL="285750" indent="-285750">
              <a:buFontTx/>
              <a:buChar char="-"/>
            </a:pPr>
            <a:r>
              <a:rPr lang="fr-BE" dirty="0"/>
              <a:t>18</a:t>
            </a:r>
          </a:p>
          <a:p>
            <a:pPr marL="285750" indent="-285750">
              <a:buFontTx/>
              <a:buChar char="-"/>
            </a:pPr>
            <a:r>
              <a:rPr lang="fr-BE" dirty="0"/>
              <a:t>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4600F3-BD0F-4BEA-84AB-DC000F763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305" y="827314"/>
            <a:ext cx="1461138" cy="592310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A18012-7886-484F-8378-72E9FBA1D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23</a:t>
            </a:fld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A09570-432A-482C-8F13-F93DB1FBC340}"/>
              </a:ext>
            </a:extLst>
          </p:cNvPr>
          <p:cNvSpPr txBox="1"/>
          <p:nvPr/>
        </p:nvSpPr>
        <p:spPr>
          <a:xfrm>
            <a:off x="2203937" y="1104162"/>
            <a:ext cx="153624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BE" sz="1400" dirty="0"/>
              <a:t>1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2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3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4</a:t>
            </a:r>
          </a:p>
          <a:p>
            <a:endParaRPr lang="fr-BE" sz="1400" dirty="0"/>
          </a:p>
          <a:p>
            <a:pPr marL="285750" indent="-285750">
              <a:buFontTx/>
              <a:buChar char="-"/>
            </a:pPr>
            <a:r>
              <a:rPr lang="fr-BE" sz="1400" dirty="0"/>
              <a:t>5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6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7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8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9</a:t>
            </a:r>
          </a:p>
          <a:p>
            <a:pPr marL="285750" indent="-285750">
              <a:buFontTx/>
              <a:buChar char="-"/>
            </a:pPr>
            <a:endParaRPr lang="fr-BE" sz="1400" dirty="0"/>
          </a:p>
          <a:p>
            <a:pPr marL="285750" indent="-285750">
              <a:buFontTx/>
              <a:buChar char="-"/>
            </a:pPr>
            <a:r>
              <a:rPr lang="fr-BE" sz="1400" dirty="0"/>
              <a:t>10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11</a:t>
            </a:r>
          </a:p>
          <a:p>
            <a:pPr marL="285750" indent="-285750">
              <a:buFontTx/>
              <a:buChar char="-"/>
            </a:pPr>
            <a:endParaRPr lang="fr-BE" sz="1400" dirty="0"/>
          </a:p>
          <a:p>
            <a:pPr marL="285750" indent="-285750">
              <a:buFontTx/>
              <a:buChar char="-"/>
            </a:pPr>
            <a:r>
              <a:rPr lang="fr-BE" sz="1400" dirty="0"/>
              <a:t>12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13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14</a:t>
            </a:r>
          </a:p>
          <a:p>
            <a:pPr marL="285750" indent="-285750">
              <a:buFontTx/>
              <a:buChar char="-"/>
            </a:pPr>
            <a:endParaRPr lang="fr-BE" sz="1400" dirty="0"/>
          </a:p>
          <a:p>
            <a:pPr marL="285750" indent="-285750">
              <a:buFontTx/>
              <a:buChar char="-"/>
            </a:pPr>
            <a:r>
              <a:rPr lang="fr-BE" sz="1400" dirty="0"/>
              <a:t>15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16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17</a:t>
            </a:r>
          </a:p>
          <a:p>
            <a:pPr marL="285750" indent="-285750">
              <a:buFontTx/>
              <a:buChar char="-"/>
            </a:pPr>
            <a:endParaRPr lang="fr-BE" sz="1400" dirty="0"/>
          </a:p>
          <a:p>
            <a:pPr marL="285750" indent="-285750">
              <a:buFontTx/>
              <a:buChar char="-"/>
            </a:pPr>
            <a:r>
              <a:rPr lang="fr-BE" sz="1400" dirty="0"/>
              <a:t>18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19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3B5285-3A26-4686-A55A-DE46DC36714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72381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Entity</a:t>
            </a:r>
            <a:r>
              <a:rPr lang="fr-BE" dirty="0"/>
              <a:t> - Menu Bars - Horizontal Menu Bar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E734F-8298-48DF-9657-AA598445572F}"/>
              </a:ext>
            </a:extLst>
          </p:cNvPr>
          <p:cNvSpPr txBox="1"/>
          <p:nvPr/>
        </p:nvSpPr>
        <p:spPr>
          <a:xfrm>
            <a:off x="749300" y="2197966"/>
            <a:ext cx="106045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1 switch </a:t>
            </a:r>
            <a:r>
              <a:rPr lang="fr-BE" dirty="0" err="1"/>
              <a:t>view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« item </a:t>
            </a:r>
            <a:r>
              <a:rPr lang="fr-BE" dirty="0" err="1"/>
              <a:t>list</a:t>
            </a:r>
            <a:r>
              <a:rPr lang="fr-BE" dirty="0"/>
              <a:t> » to « item » (*)</a:t>
            </a:r>
          </a:p>
          <a:p>
            <a:pPr marL="285750" indent="-285750">
              <a:buFontTx/>
              <a:buChar char="-"/>
            </a:pPr>
            <a:r>
              <a:rPr lang="fr-BE" dirty="0"/>
              <a:t>2 « </a:t>
            </a:r>
            <a:r>
              <a:rPr lang="fr-BE" dirty="0" err="1"/>
              <a:t>individual</a:t>
            </a:r>
            <a:r>
              <a:rPr lang="fr-BE" dirty="0"/>
              <a:t> record » : </a:t>
            </a:r>
            <a:r>
              <a:rPr lang="fr-BE" dirty="0" err="1"/>
              <a:t>previous</a:t>
            </a:r>
            <a:r>
              <a:rPr lang="fr-BE" dirty="0"/>
              <a:t> in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3 « </a:t>
            </a:r>
            <a:r>
              <a:rPr lang="fr-BE" dirty="0" err="1"/>
              <a:t>individual</a:t>
            </a:r>
            <a:r>
              <a:rPr lang="fr-BE" dirty="0"/>
              <a:t> record » : position in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4 « </a:t>
            </a:r>
            <a:r>
              <a:rPr lang="fr-BE" dirty="0" err="1"/>
              <a:t>individual</a:t>
            </a:r>
            <a:r>
              <a:rPr lang="fr-BE" dirty="0"/>
              <a:t> record » : </a:t>
            </a:r>
            <a:r>
              <a:rPr lang="fr-BE" dirty="0" err="1"/>
              <a:t>next</a:t>
            </a:r>
            <a:r>
              <a:rPr lang="fr-BE" dirty="0"/>
              <a:t> in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5 « </a:t>
            </a:r>
            <a:r>
              <a:rPr lang="fr-BE" dirty="0" err="1"/>
              <a:t>individual</a:t>
            </a:r>
            <a:r>
              <a:rPr lang="fr-BE" dirty="0"/>
              <a:t> record » : start </a:t>
            </a:r>
            <a:r>
              <a:rPr lang="fr-BE" dirty="0" err="1"/>
              <a:t>adding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6 « </a:t>
            </a:r>
            <a:r>
              <a:rPr lang="fr-BE" dirty="0" err="1"/>
              <a:t>individual</a:t>
            </a:r>
            <a:r>
              <a:rPr lang="fr-BE" dirty="0"/>
              <a:t> record » : </a:t>
            </a:r>
            <a:r>
              <a:rPr lang="fr-BE" dirty="0" err="1"/>
              <a:t>save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7 « </a:t>
            </a:r>
            <a:r>
              <a:rPr lang="fr-BE" dirty="0" err="1"/>
              <a:t>individual</a:t>
            </a:r>
            <a:r>
              <a:rPr lang="fr-BE" dirty="0"/>
              <a:t> record » and « record </a:t>
            </a:r>
            <a:r>
              <a:rPr lang="fr-BE" dirty="0" err="1"/>
              <a:t>list</a:t>
            </a:r>
            <a:r>
              <a:rPr lang="fr-BE" dirty="0"/>
              <a:t> » : </a:t>
            </a:r>
            <a:r>
              <a:rPr lang="fr-BE" dirty="0" err="1"/>
              <a:t>reload</a:t>
            </a:r>
            <a:r>
              <a:rPr lang="fr-BE" dirty="0"/>
              <a:t> / undo / </a:t>
            </a:r>
            <a:r>
              <a:rPr lang="fr-BE" dirty="0" err="1"/>
              <a:t>refresh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8</a:t>
            </a:r>
          </a:p>
          <a:p>
            <a:pPr marL="285750" indent="-285750">
              <a:buFontTx/>
              <a:buChar char="-"/>
            </a:pPr>
            <a:r>
              <a:rPr lang="fr-BE" dirty="0"/>
              <a:t>9</a:t>
            </a:r>
          </a:p>
          <a:p>
            <a:pPr marL="285750" indent="-285750">
              <a:buFontTx/>
              <a:buChar char="-"/>
            </a:pPr>
            <a:r>
              <a:rPr lang="fr-BE" dirty="0"/>
              <a:t>10 « record </a:t>
            </a:r>
            <a:r>
              <a:rPr lang="fr-BE" dirty="0" err="1"/>
              <a:t>list</a:t>
            </a:r>
            <a:r>
              <a:rPr lang="fr-BE" dirty="0"/>
              <a:t> » : </a:t>
            </a:r>
            <a:r>
              <a:rPr lang="fr-BE" dirty="0" err="1"/>
              <a:t>perform</a:t>
            </a:r>
            <a:r>
              <a:rPr lang="fr-BE" dirty="0"/>
              <a:t> </a:t>
            </a:r>
            <a:r>
              <a:rPr lang="fr-BE" dirty="0" err="1"/>
              <a:t>operation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specific</a:t>
            </a:r>
            <a:r>
              <a:rPr lang="fr-BE" dirty="0"/>
              <a:t> of </a:t>
            </a:r>
            <a:r>
              <a:rPr lang="fr-BE" dirty="0" err="1"/>
              <a:t>this</a:t>
            </a:r>
            <a:r>
              <a:rPr lang="fr-BE" dirty="0"/>
              <a:t>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11</a:t>
            </a:r>
          </a:p>
          <a:p>
            <a:pPr marL="285750" indent="-285750">
              <a:buFontTx/>
              <a:buChar char="-"/>
            </a:pPr>
            <a:r>
              <a:rPr lang="fr-BE" dirty="0"/>
              <a:t>12 « </a:t>
            </a:r>
            <a:r>
              <a:rPr lang="fr-BE" dirty="0" err="1"/>
              <a:t>individual</a:t>
            </a:r>
            <a:r>
              <a:rPr lang="fr-BE" dirty="0"/>
              <a:t> record » : </a:t>
            </a:r>
            <a:r>
              <a:rPr lang="fr-BE" dirty="0" err="1"/>
              <a:t>print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13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4A47C1-5DBC-4D26-9C21-CC2FE6902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15887"/>
            <a:ext cx="6048375" cy="428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C291F6-2D13-4CA2-B5CF-1356826DC143}"/>
              </a:ext>
            </a:extLst>
          </p:cNvPr>
          <p:cNvSpPr txBox="1"/>
          <p:nvPr/>
        </p:nvSpPr>
        <p:spPr>
          <a:xfrm>
            <a:off x="749300" y="1603805"/>
            <a:ext cx="1060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/>
              <a:t>   1    2          3           4      5     6      7      8      9      10    11     12    13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DF618D-3082-4CA7-BE67-6D3609612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24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F94E0C-3BF3-4811-BB78-EEFEFF2E671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78135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Entity</a:t>
            </a:r>
            <a:r>
              <a:rPr lang="fr-BE" dirty="0"/>
              <a:t> - « Item </a:t>
            </a:r>
            <a:r>
              <a:rPr lang="fr-BE" dirty="0" err="1"/>
              <a:t>Double-Click</a:t>
            </a:r>
            <a:r>
              <a:rPr lang="fr-BE" dirty="0"/>
              <a:t> » vs « Menu Item Navigation »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E734F-8298-48DF-9657-AA598445572F}"/>
              </a:ext>
            </a:extLst>
          </p:cNvPr>
          <p:cNvSpPr txBox="1"/>
          <p:nvPr/>
        </p:nvSpPr>
        <p:spPr>
          <a:xfrm>
            <a:off x="838200" y="979714"/>
            <a:ext cx="1064558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displaying</a:t>
            </a:r>
            <a:r>
              <a:rPr lang="fr-BE" dirty="0"/>
              <a:t> a </a:t>
            </a:r>
            <a:r>
              <a:rPr lang="fr-BE" dirty="0" err="1"/>
              <a:t>list</a:t>
            </a:r>
            <a:r>
              <a:rPr lang="fr-BE" dirty="0"/>
              <a:t> of items, </a:t>
            </a:r>
            <a:r>
              <a:rPr lang="fr-BE" dirty="0" err="1"/>
              <a:t>double-click</a:t>
            </a:r>
            <a:r>
              <a:rPr lang="fr-BE" dirty="0"/>
              <a:t> on one of </a:t>
            </a:r>
            <a:r>
              <a:rPr lang="fr-BE" dirty="0" err="1"/>
              <a:t>them</a:t>
            </a:r>
            <a:r>
              <a:rPr lang="fr-BE" dirty="0"/>
              <a:t> </a:t>
            </a:r>
            <a:r>
              <a:rPr lang="fr-BE" dirty="0" err="1"/>
              <a:t>mostly</a:t>
            </a:r>
            <a:r>
              <a:rPr lang="fr-BE" dirty="0"/>
              <a:t> </a:t>
            </a:r>
            <a:r>
              <a:rPr lang="fr-BE" dirty="0" err="1"/>
              <a:t>generates</a:t>
            </a:r>
            <a:r>
              <a:rPr lang="fr-BE" dirty="0"/>
              <a:t> the </a:t>
            </a:r>
            <a:r>
              <a:rPr lang="fr-BE" dirty="0" err="1"/>
              <a:t>same</a:t>
            </a:r>
            <a:r>
              <a:rPr lang="fr-BE" dirty="0"/>
              <a:t> </a:t>
            </a:r>
            <a:r>
              <a:rPr lang="fr-BE" dirty="0" err="1"/>
              <a:t>result</a:t>
            </a:r>
            <a:r>
              <a:rPr lang="fr-BE" dirty="0"/>
              <a:t> as « &lt;- -&gt; ».</a:t>
            </a:r>
          </a:p>
          <a:p>
            <a:endParaRPr lang="fr-BE" dirty="0"/>
          </a:p>
          <a:p>
            <a:r>
              <a:rPr lang="fr-BE" dirty="0"/>
              <a:t>There are </a:t>
            </a:r>
            <a:r>
              <a:rPr lang="fr-BE" dirty="0" err="1"/>
              <a:t>however</a:t>
            </a:r>
            <a:r>
              <a:rPr lang="fr-BE" dirty="0"/>
              <a:t> exceptions </a:t>
            </a:r>
            <a:r>
              <a:rPr lang="fr-BE" dirty="0" err="1"/>
              <a:t>whereby</a:t>
            </a:r>
            <a:r>
              <a:rPr lang="fr-BE" dirty="0"/>
              <a:t> :</a:t>
            </a:r>
          </a:p>
          <a:p>
            <a:pPr marL="285750" indent="-285750">
              <a:buFontTx/>
              <a:buChar char="-"/>
            </a:pPr>
            <a:r>
              <a:rPr lang="fr-BE" dirty="0"/>
              <a:t>« &lt;- -&gt; » displays </a:t>
            </a:r>
            <a:r>
              <a:rPr lang="fr-BE" dirty="0" err="1"/>
              <a:t>either</a:t>
            </a:r>
            <a:r>
              <a:rPr lang="fr-BE" dirty="0"/>
              <a:t> </a:t>
            </a:r>
            <a:r>
              <a:rPr lang="fr-BE" dirty="0" err="1"/>
              <a:t>nothing</a:t>
            </a:r>
            <a:r>
              <a:rPr lang="fr-BE" dirty="0"/>
              <a:t> or </a:t>
            </a:r>
            <a:r>
              <a:rPr lang="fr-BE" dirty="0" err="1"/>
              <a:t>details</a:t>
            </a:r>
            <a:r>
              <a:rPr lang="fr-BE" dirty="0"/>
              <a:t> about the item </a:t>
            </a:r>
            <a:r>
              <a:rPr lang="fr-BE" dirty="0" err="1"/>
              <a:t>itself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/>
              <a:t>« </a:t>
            </a:r>
            <a:r>
              <a:rPr lang="fr-BE" dirty="0" err="1"/>
              <a:t>double-click</a:t>
            </a:r>
            <a:r>
              <a:rPr lang="fr-BE" dirty="0"/>
              <a:t> » </a:t>
            </a:r>
            <a:r>
              <a:rPr lang="fr-BE" dirty="0" err="1"/>
              <a:t>provides</a:t>
            </a:r>
            <a:r>
              <a:rPr lang="fr-BE" dirty="0"/>
              <a:t> a « drill-down </a:t>
            </a:r>
            <a:r>
              <a:rPr lang="fr-BE" dirty="0" err="1"/>
              <a:t>view</a:t>
            </a:r>
            <a:r>
              <a:rPr lang="fr-BE" dirty="0"/>
              <a:t> » of </a:t>
            </a:r>
            <a:r>
              <a:rPr lang="fr-BE" dirty="0" err="1"/>
              <a:t>objects</a:t>
            </a:r>
            <a:r>
              <a:rPr lang="fr-BE" dirty="0"/>
              <a:t> </a:t>
            </a:r>
            <a:r>
              <a:rPr lang="fr-BE" dirty="0" err="1"/>
              <a:t>belonging</a:t>
            </a:r>
            <a:r>
              <a:rPr lang="fr-BE" dirty="0"/>
              <a:t> to the item</a:t>
            </a:r>
          </a:p>
          <a:p>
            <a:endParaRPr lang="fr-BE" dirty="0"/>
          </a:p>
          <a:p>
            <a:r>
              <a:rPr lang="fr-BE" dirty="0" err="1"/>
              <a:t>Examples</a:t>
            </a:r>
            <a:endParaRPr lang="fr-BE" dirty="0"/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« Chart of </a:t>
            </a:r>
            <a:r>
              <a:rPr lang="fr-BE" dirty="0" err="1"/>
              <a:t>Accounts</a:t>
            </a:r>
            <a:r>
              <a:rPr lang="fr-BE" dirty="0"/>
              <a:t> » &lt;- -&gt; : displays </a:t>
            </a:r>
            <a:r>
              <a:rPr lang="fr-BE" dirty="0" err="1"/>
              <a:t>nothing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« Chart of </a:t>
            </a:r>
            <a:r>
              <a:rPr lang="fr-BE" dirty="0" err="1"/>
              <a:t>Accounts</a:t>
            </a:r>
            <a:r>
              <a:rPr lang="fr-BE" dirty="0"/>
              <a:t> » </a:t>
            </a:r>
            <a:r>
              <a:rPr lang="fr-BE" dirty="0" err="1"/>
              <a:t>double-click</a:t>
            </a:r>
            <a:r>
              <a:rPr lang="fr-BE" dirty="0"/>
              <a:t> : displays the transactions for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account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« Product </a:t>
            </a:r>
            <a:r>
              <a:rPr lang="fr-BE" dirty="0" err="1"/>
              <a:t>Category</a:t>
            </a:r>
            <a:r>
              <a:rPr lang="fr-BE" dirty="0"/>
              <a:t> » &lt;- -&gt; : displays </a:t>
            </a:r>
            <a:r>
              <a:rPr lang="fr-BE" dirty="0" err="1"/>
              <a:t>details</a:t>
            </a:r>
            <a:r>
              <a:rPr lang="fr-BE" dirty="0"/>
              <a:t> about the </a:t>
            </a:r>
            <a:r>
              <a:rPr lang="fr-BE" dirty="0" err="1"/>
              <a:t>category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« Product </a:t>
            </a:r>
            <a:r>
              <a:rPr lang="fr-BE" dirty="0" err="1"/>
              <a:t>Category</a:t>
            </a:r>
            <a:r>
              <a:rPr lang="fr-BE" dirty="0"/>
              <a:t> » </a:t>
            </a:r>
            <a:r>
              <a:rPr lang="fr-BE" dirty="0" err="1"/>
              <a:t>double-click</a:t>
            </a:r>
            <a:r>
              <a:rPr lang="fr-BE" dirty="0"/>
              <a:t> : displays the « </a:t>
            </a:r>
            <a:r>
              <a:rPr lang="fr-BE" dirty="0" err="1"/>
              <a:t>Products</a:t>
            </a:r>
            <a:r>
              <a:rPr lang="fr-BE" dirty="0"/>
              <a:t> »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belong</a:t>
            </a:r>
            <a:r>
              <a:rPr lang="fr-BE" dirty="0"/>
              <a:t> to </a:t>
            </a:r>
            <a:r>
              <a:rPr lang="fr-BE" dirty="0" err="1"/>
              <a:t>this</a:t>
            </a:r>
            <a:r>
              <a:rPr lang="fr-BE" dirty="0"/>
              <a:t> « </a:t>
            </a:r>
            <a:r>
              <a:rPr lang="fr-BE" dirty="0" err="1"/>
              <a:t>Category</a:t>
            </a:r>
            <a:r>
              <a:rPr lang="fr-BE" dirty="0"/>
              <a:t> »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A18012-7886-484F-8378-72E9FBA1D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25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3A9BEA-E475-4C53-88E8-D4E7BA6016C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DC48AB-A560-4EAE-A36F-9FF779A3C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452" y="4396034"/>
            <a:ext cx="4382140" cy="24619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73864A-A20A-47DF-A0BF-51C47C843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345" y="4396034"/>
            <a:ext cx="3270579" cy="24123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75DDCD-832C-4FD3-985A-0C2A763FB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396034"/>
            <a:ext cx="150495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00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809FB-C1A5-4569-88F6-409F4B4EC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Application or </a:t>
            </a:r>
            <a:r>
              <a:rPr lang="fr-BE" dirty="0" err="1"/>
              <a:t>Entity</a:t>
            </a:r>
            <a:r>
              <a:rPr lang="fr-BE" dirty="0"/>
              <a:t> - Data </a:t>
            </a:r>
            <a:r>
              <a:rPr lang="fr-BE" dirty="0" err="1"/>
              <a:t>Refresh</a:t>
            </a:r>
            <a:r>
              <a:rPr lang="fr-BE" dirty="0"/>
              <a:t> </a:t>
            </a:r>
            <a:r>
              <a:rPr lang="fr-BE" dirty="0" err="1"/>
              <a:t>Requirements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10E82D-8692-4203-9F37-1C1516082393}"/>
              </a:ext>
            </a:extLst>
          </p:cNvPr>
          <p:cNvSpPr txBox="1"/>
          <p:nvPr/>
        </p:nvSpPr>
        <p:spPr>
          <a:xfrm>
            <a:off x="838200" y="1107831"/>
            <a:ext cx="101375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Sometimes</a:t>
            </a:r>
            <a:r>
              <a:rPr lang="fr-BE" dirty="0"/>
              <a:t>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necessary</a:t>
            </a:r>
            <a:r>
              <a:rPr lang="fr-BE" dirty="0"/>
              <a:t> to </a:t>
            </a:r>
            <a:r>
              <a:rPr lang="fr-BE" dirty="0" err="1"/>
              <a:t>refresh</a:t>
            </a:r>
            <a:r>
              <a:rPr lang="fr-BE" dirty="0"/>
              <a:t> the screen </a:t>
            </a:r>
            <a:r>
              <a:rPr lang="fr-BE" dirty="0" err="1"/>
              <a:t>using</a:t>
            </a:r>
            <a:r>
              <a:rPr lang="fr-BE" dirty="0"/>
              <a:t> the « Browser Page </a:t>
            </a:r>
            <a:r>
              <a:rPr lang="fr-BE" dirty="0" err="1"/>
              <a:t>Reload</a:t>
            </a:r>
            <a:r>
              <a:rPr lang="fr-BE" dirty="0"/>
              <a:t> » </a:t>
            </a:r>
            <a:r>
              <a:rPr lang="fr-BE" dirty="0" err="1"/>
              <a:t>button</a:t>
            </a:r>
            <a:r>
              <a:rPr lang="fr-BE" dirty="0"/>
              <a:t> or the relevant menu item (</a:t>
            </a:r>
            <a:r>
              <a:rPr lang="fr-BE" dirty="0" err="1"/>
              <a:t>see</a:t>
            </a:r>
            <a:r>
              <a:rPr lang="fr-BE" dirty="0"/>
              <a:t> </a:t>
            </a:r>
            <a:r>
              <a:rPr lang="fr-BE" dirty="0" err="1"/>
              <a:t>below</a:t>
            </a:r>
            <a:r>
              <a:rPr lang="fr-BE" dirty="0"/>
              <a:t>).</a:t>
            </a:r>
          </a:p>
          <a:p>
            <a:endParaRPr lang="fr-BE" dirty="0"/>
          </a:p>
          <a:p>
            <a:r>
              <a:rPr lang="fr-BE" dirty="0"/>
              <a:t>This </a:t>
            </a:r>
            <a:r>
              <a:rPr lang="fr-BE" dirty="0" err="1"/>
              <a:t>may</a:t>
            </a:r>
            <a:r>
              <a:rPr lang="fr-BE" dirty="0"/>
              <a:t> </a:t>
            </a:r>
            <a:r>
              <a:rPr lang="fr-BE" dirty="0" err="1"/>
              <a:t>happen</a:t>
            </a:r>
            <a:r>
              <a:rPr lang="fr-BE" dirty="0"/>
              <a:t> e.g.</a:t>
            </a:r>
            <a:br>
              <a:rPr lang="fr-BE" dirty="0"/>
            </a:b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In the case of « </a:t>
            </a:r>
            <a:r>
              <a:rPr lang="fr-BE" dirty="0" err="1"/>
              <a:t>Switching</a:t>
            </a:r>
            <a:r>
              <a:rPr lang="fr-BE" dirty="0"/>
              <a:t> » </a:t>
            </a:r>
            <a:r>
              <a:rPr lang="fr-BE" dirty="0" err="1"/>
              <a:t>from</a:t>
            </a:r>
            <a:r>
              <a:rPr lang="fr-BE" dirty="0"/>
              <a:t> « Item » </a:t>
            </a:r>
            <a:r>
              <a:rPr lang="fr-BE" dirty="0" err="1"/>
              <a:t>view</a:t>
            </a:r>
            <a:r>
              <a:rPr lang="fr-BE" dirty="0"/>
              <a:t> to « List » </a:t>
            </a:r>
            <a:r>
              <a:rPr lang="fr-BE" dirty="0" err="1"/>
              <a:t>view</a:t>
            </a:r>
            <a:r>
              <a:rPr lang="fr-BE" dirty="0"/>
              <a:t>. For instance, </a:t>
            </a:r>
            <a:r>
              <a:rPr lang="fr-BE" dirty="0" err="1"/>
              <a:t>when</a:t>
            </a:r>
            <a:r>
              <a:rPr lang="fr-BE" dirty="0"/>
              <a:t> state information in a « Sales </a:t>
            </a:r>
            <a:r>
              <a:rPr lang="fr-BE" dirty="0" err="1"/>
              <a:t>Order</a:t>
            </a:r>
            <a:r>
              <a:rPr lang="fr-BE" dirty="0"/>
              <a:t> », e.g. « Draft », has been </a:t>
            </a:r>
            <a:r>
              <a:rPr lang="fr-BE" dirty="0" err="1"/>
              <a:t>changed</a:t>
            </a:r>
            <a:r>
              <a:rPr lang="fr-BE" dirty="0"/>
              <a:t> in the « Item » </a:t>
            </a:r>
            <a:r>
              <a:rPr lang="fr-BE" dirty="0" err="1"/>
              <a:t>view</a:t>
            </a:r>
            <a:r>
              <a:rPr lang="fr-BE" dirty="0"/>
              <a:t>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might</a:t>
            </a:r>
            <a:r>
              <a:rPr lang="fr-BE" dirty="0"/>
              <a:t> </a:t>
            </a:r>
            <a:r>
              <a:rPr lang="fr-BE" dirty="0" err="1"/>
              <a:t>incorrectly</a:t>
            </a:r>
            <a:r>
              <a:rPr lang="fr-BE" dirty="0"/>
              <a:t> </a:t>
            </a:r>
            <a:r>
              <a:rPr lang="fr-BE" dirty="0" err="1"/>
              <a:t>persist</a:t>
            </a:r>
            <a:r>
              <a:rPr lang="fr-BE" dirty="0"/>
              <a:t> in the « List » </a:t>
            </a:r>
            <a:r>
              <a:rPr lang="fr-BE" dirty="0" err="1"/>
              <a:t>view</a:t>
            </a:r>
            <a:r>
              <a:rPr lang="fr-BE" dirty="0"/>
              <a:t> </a:t>
            </a:r>
            <a:r>
              <a:rPr lang="fr-BE" dirty="0" err="1"/>
              <a:t>though</a:t>
            </a:r>
            <a:r>
              <a:rPr lang="fr-BE" dirty="0"/>
              <a:t> </a:t>
            </a:r>
            <a:r>
              <a:rPr lang="fr-BE" dirty="0" err="1"/>
              <a:t>it</a:t>
            </a:r>
            <a:r>
              <a:rPr lang="fr-BE" dirty="0"/>
              <a:t> has </a:t>
            </a:r>
            <a:r>
              <a:rPr lang="fr-BE" dirty="0" err="1"/>
              <a:t>evolved</a:t>
            </a:r>
            <a:r>
              <a:rPr lang="fr-BE" dirty="0"/>
              <a:t> e.g. to « </a:t>
            </a:r>
            <a:r>
              <a:rPr lang="fr-BE" dirty="0" err="1"/>
              <a:t>Confirmed</a:t>
            </a:r>
            <a:r>
              <a:rPr lang="fr-BE" dirty="0"/>
              <a:t> ». </a:t>
            </a:r>
          </a:p>
          <a:p>
            <a:pPr marL="285750" indent="-285750">
              <a:buFontTx/>
              <a:buChar char="-"/>
            </a:pPr>
            <a:r>
              <a:rPr lang="fr-BE" dirty="0"/>
              <a:t>In the case of </a:t>
            </a:r>
            <a:r>
              <a:rPr lang="fr-BE" dirty="0" err="1"/>
              <a:t>updating</a:t>
            </a:r>
            <a:r>
              <a:rPr lang="fr-BE" dirty="0"/>
              <a:t> the « List of Product » </a:t>
            </a:r>
            <a:r>
              <a:rPr lang="fr-BE" dirty="0" err="1"/>
              <a:t>sold</a:t>
            </a:r>
            <a:r>
              <a:rPr lang="fr-BE" dirty="0"/>
              <a:t> by a « Supplier » </a:t>
            </a:r>
            <a:r>
              <a:rPr lang="fr-BE" dirty="0" err="1"/>
              <a:t>then</a:t>
            </a:r>
            <a:r>
              <a:rPr lang="fr-BE" dirty="0"/>
              <a:t> </a:t>
            </a:r>
            <a:r>
              <a:rPr lang="fr-BE" dirty="0" err="1"/>
              <a:t>displaying</a:t>
            </a:r>
            <a:r>
              <a:rPr lang="fr-BE" dirty="0"/>
              <a:t> the « Product » to show the « List of </a:t>
            </a:r>
            <a:r>
              <a:rPr lang="fr-BE" dirty="0" err="1"/>
              <a:t>Suppliers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In the case of </a:t>
            </a:r>
            <a:r>
              <a:rPr lang="fr-BE" dirty="0" err="1"/>
              <a:t>adding</a:t>
            </a:r>
            <a:r>
              <a:rPr lang="fr-BE" dirty="0"/>
              <a:t> a « Product Variant » in the « List of Variants »,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necessary</a:t>
            </a:r>
            <a:r>
              <a:rPr lang="fr-BE" dirty="0"/>
              <a:t> to </a:t>
            </a:r>
            <a:r>
              <a:rPr lang="fr-BE" dirty="0" err="1"/>
              <a:t>refresh</a:t>
            </a:r>
            <a:r>
              <a:rPr lang="fr-BE" dirty="0"/>
              <a:t> the « Product » </a:t>
            </a:r>
            <a:r>
              <a:rPr lang="fr-BE" dirty="0" err="1"/>
              <a:t>itself</a:t>
            </a:r>
            <a:r>
              <a:rPr lang="fr-BE" dirty="0"/>
              <a:t> to </a:t>
            </a:r>
            <a:r>
              <a:rPr lang="fr-BE" dirty="0" err="1"/>
              <a:t>take</a:t>
            </a:r>
            <a:r>
              <a:rPr lang="fr-BE" dirty="0"/>
              <a:t> the variant </a:t>
            </a:r>
            <a:r>
              <a:rPr lang="fr-BE" dirty="0" err="1"/>
              <a:t>into</a:t>
            </a:r>
            <a:r>
              <a:rPr lang="fr-BE" dirty="0"/>
              <a:t> </a:t>
            </a:r>
            <a:r>
              <a:rPr lang="fr-BE" dirty="0" err="1"/>
              <a:t>account</a:t>
            </a:r>
            <a:r>
              <a:rPr lang="fr-BE" dirty="0"/>
              <a:t> on the screen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89F4FE-9A35-4BCE-B72C-3A86B1C70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569" y="5192872"/>
            <a:ext cx="4451033" cy="6358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CDEE47-4C4F-478B-8E46-EC62F64B1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785" y="5067387"/>
            <a:ext cx="2005011" cy="88683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7888-7EAF-4420-8D35-199C61A5E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26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FD2EE9-B8A7-4AB0-BF26-2E87B658F3E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62742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491B21-1135-42D4-9B98-F401353D1E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6D005-4011-4792-B6E3-AC3CE32F5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27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6E4D3A-150A-45A4-9CA6-3297EEC92E7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1420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809FB-C1A5-4569-88F6-409F4B4EC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10E82D-8692-4203-9F37-1C1516082393}"/>
              </a:ext>
            </a:extLst>
          </p:cNvPr>
          <p:cNvSpPr txBox="1"/>
          <p:nvPr/>
        </p:nvSpPr>
        <p:spPr>
          <a:xfrm>
            <a:off x="838200" y="967572"/>
            <a:ext cx="101375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The « Application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implemented</a:t>
            </a:r>
            <a:r>
              <a:rPr lang="fr-BE" dirty="0"/>
              <a:t> by « Modules » </a:t>
            </a:r>
            <a:r>
              <a:rPr lang="fr-BE" dirty="0" err="1"/>
              <a:t>that</a:t>
            </a:r>
            <a:r>
              <a:rPr lang="fr-BE" dirty="0"/>
              <a:t> use « </a:t>
            </a:r>
            <a:r>
              <a:rPr lang="fr-BE" dirty="0" err="1"/>
              <a:t>Database</a:t>
            </a:r>
            <a:r>
              <a:rPr lang="fr-BE" dirty="0"/>
              <a:t> Tables » and « Files » </a:t>
            </a:r>
            <a:r>
              <a:rPr lang="fr-BE" dirty="0" err="1"/>
              <a:t>optionally</a:t>
            </a:r>
            <a:r>
              <a:rPr lang="fr-BE" dirty="0"/>
              <a:t>.</a:t>
            </a:r>
            <a:br>
              <a:rPr lang="fr-BE" dirty="0"/>
            </a:br>
            <a:r>
              <a:rPr lang="fr-BE" dirty="0"/>
              <a:t>Modules are not </a:t>
            </a:r>
            <a:r>
              <a:rPr lang="fr-BE" i="1" dirty="0" err="1"/>
              <a:t>explicitly</a:t>
            </a:r>
            <a:r>
              <a:rPr lang="fr-BE" dirty="0"/>
              <a:t> </a:t>
            </a:r>
            <a:r>
              <a:rPr lang="fr-BE" dirty="0" err="1"/>
              <a:t>grouped</a:t>
            </a:r>
            <a:r>
              <a:rPr lang="fr-BE" dirty="0"/>
              <a:t> </a:t>
            </a:r>
            <a:r>
              <a:rPr lang="fr-BE" dirty="0" err="1"/>
              <a:t>into</a:t>
            </a:r>
            <a:r>
              <a:rPr lang="fr-BE" dirty="0"/>
              <a:t> </a:t>
            </a:r>
            <a:r>
              <a:rPr lang="fr-BE" dirty="0" err="1"/>
              <a:t>functional</a:t>
            </a:r>
            <a:r>
              <a:rPr lang="fr-BE" dirty="0"/>
              <a:t> </a:t>
            </a:r>
            <a:r>
              <a:rPr lang="fr-BE" dirty="0" err="1"/>
              <a:t>subject</a:t>
            </a:r>
            <a:r>
              <a:rPr lang="fr-BE" dirty="0"/>
              <a:t> areas.</a:t>
            </a:r>
          </a:p>
          <a:p>
            <a:endParaRPr lang="fr-BE" dirty="0"/>
          </a:p>
          <a:p>
            <a:r>
              <a:rPr lang="fr-BE" dirty="0" err="1"/>
              <a:t>Initially</a:t>
            </a:r>
            <a:r>
              <a:rPr lang="fr-BE" dirty="0"/>
              <a:t>, all but </a:t>
            </a:r>
            <a:r>
              <a:rPr lang="fr-BE" dirty="0" err="1"/>
              <a:t>two</a:t>
            </a:r>
            <a:r>
              <a:rPr lang="fr-BE" dirty="0"/>
              <a:t> modules (« </a:t>
            </a:r>
            <a:r>
              <a:rPr lang="fr-BE" dirty="0" err="1"/>
              <a:t>ir</a:t>
            </a:r>
            <a:r>
              <a:rPr lang="fr-BE" dirty="0"/>
              <a:t> » &amp; « </a:t>
            </a:r>
            <a:r>
              <a:rPr lang="fr-BE" dirty="0" err="1"/>
              <a:t>res</a:t>
            </a:r>
            <a:r>
              <a:rPr lang="fr-BE" dirty="0"/>
              <a:t> ») are </a:t>
            </a:r>
            <a:r>
              <a:rPr lang="fr-BE" dirty="0" err="1"/>
              <a:t>inactivated</a:t>
            </a:r>
            <a:r>
              <a:rPr lang="fr-BE" dirty="0"/>
              <a:t> : </a:t>
            </a:r>
            <a:r>
              <a:rPr lang="fr-BE" dirty="0" err="1"/>
              <a:t>see</a:t>
            </a:r>
            <a:r>
              <a:rPr lang="fr-BE" dirty="0"/>
              <a:t> </a:t>
            </a:r>
            <a:r>
              <a:rPr lang="fr-BE" dirty="0" err="1"/>
              <a:t>below</a:t>
            </a:r>
            <a:r>
              <a:rPr lang="fr-BE" dirty="0"/>
              <a:t>.</a:t>
            </a:r>
            <a:br>
              <a:rPr lang="fr-BE" dirty="0"/>
            </a:br>
            <a:br>
              <a:rPr lang="fr-BE" dirty="0"/>
            </a:br>
            <a:r>
              <a:rPr lang="fr-BE" dirty="0"/>
              <a:t>The activation relies </a:t>
            </a:r>
            <a:r>
              <a:rPr lang="fr-BE" dirty="0" err="1"/>
              <a:t>technically</a:t>
            </a:r>
            <a:r>
              <a:rPr lang="fr-BE" dirty="0"/>
              <a:t> 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Either</a:t>
            </a:r>
            <a:r>
              <a:rPr lang="fr-BE" dirty="0"/>
              <a:t> on the usage of </a:t>
            </a:r>
            <a:r>
              <a:rPr lang="fr-BE" dirty="0" err="1"/>
              <a:t>wizards</a:t>
            </a:r>
            <a:r>
              <a:rPr lang="fr-BE" dirty="0"/>
              <a:t> and a </a:t>
            </a:r>
            <a:r>
              <a:rPr lang="fr-BE" dirty="0" err="1"/>
              <a:t>mutual</a:t>
            </a:r>
            <a:r>
              <a:rPr lang="fr-BE" dirty="0"/>
              <a:t> </a:t>
            </a:r>
            <a:r>
              <a:rPr lang="fr-BE" dirty="0" err="1"/>
              <a:t>dependency</a:t>
            </a:r>
            <a:r>
              <a:rPr lang="fr-BE" dirty="0"/>
              <a:t> </a:t>
            </a:r>
            <a:r>
              <a:rPr lang="fr-BE" dirty="0" err="1"/>
              <a:t>mechanism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/>
              <a:t>Or </a:t>
            </a:r>
            <a:r>
              <a:rPr lang="fr-BE" dirty="0" err="1"/>
              <a:t>based</a:t>
            </a:r>
            <a:r>
              <a:rPr lang="fr-BE" dirty="0"/>
              <a:t> on </a:t>
            </a:r>
            <a:r>
              <a:rPr lang="fr-BE" dirty="0" err="1"/>
              <a:t>their</a:t>
            </a:r>
            <a:r>
              <a:rPr lang="fr-BE" dirty="0"/>
              <a:t> </a:t>
            </a:r>
            <a:r>
              <a:rPr lang="fr-BE" dirty="0" err="1"/>
              <a:t>name</a:t>
            </a:r>
            <a:r>
              <a:rPr lang="fr-BE" dirty="0"/>
              <a:t> by </a:t>
            </a:r>
            <a:r>
              <a:rPr lang="fr-BE" dirty="0" err="1"/>
              <a:t>grouping</a:t>
            </a:r>
            <a:r>
              <a:rPr lang="fr-BE" dirty="0"/>
              <a:t> </a:t>
            </a:r>
            <a:r>
              <a:rPr lang="fr-BE" dirty="0" err="1"/>
              <a:t>them</a:t>
            </a:r>
            <a:r>
              <a:rPr lang="fr-BE" dirty="0"/>
              <a:t> </a:t>
            </a:r>
            <a:r>
              <a:rPr lang="fr-BE" dirty="0" err="1"/>
              <a:t>based</a:t>
            </a:r>
            <a:r>
              <a:rPr lang="fr-BE" dirty="0"/>
              <a:t> on </a:t>
            </a:r>
            <a:r>
              <a:rPr lang="fr-BE" dirty="0" err="1"/>
              <a:t>their</a:t>
            </a:r>
            <a:r>
              <a:rPr lang="fr-BE" dirty="0"/>
              <a:t> </a:t>
            </a:r>
            <a:r>
              <a:rPr lang="fr-BE" dirty="0" err="1"/>
              <a:t>prefix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endParaRPr lang="fr-BE" dirty="0"/>
          </a:p>
          <a:p>
            <a:r>
              <a:rPr lang="fr-BE" dirty="0" err="1"/>
              <a:t>When</a:t>
            </a:r>
            <a:r>
              <a:rPr lang="fr-BE" dirty="0"/>
              <a:t> modules are </a:t>
            </a:r>
            <a:r>
              <a:rPr lang="fr-BE" dirty="0" err="1"/>
              <a:t>activated</a:t>
            </a:r>
            <a:r>
              <a:rPr lang="fr-BE" dirty="0"/>
              <a:t>,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</a:t>
            </a:r>
            <a:r>
              <a:rPr lang="fr-BE" dirty="0" err="1"/>
              <a:t>database</a:t>
            </a:r>
            <a:r>
              <a:rPr lang="fr-BE" dirty="0"/>
              <a:t> tables </a:t>
            </a:r>
            <a:r>
              <a:rPr lang="fr-BE" dirty="0" err="1"/>
              <a:t>they</a:t>
            </a:r>
            <a:r>
              <a:rPr lang="fr-BE" dirty="0"/>
              <a:t> use are </a:t>
            </a:r>
            <a:r>
              <a:rPr lang="fr-BE" dirty="0" err="1"/>
              <a:t>created</a:t>
            </a:r>
            <a:r>
              <a:rPr lang="fr-BE" dirty="0"/>
              <a:t> if </a:t>
            </a:r>
            <a:r>
              <a:rPr lang="fr-BE" dirty="0" err="1"/>
              <a:t>required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menu items are </a:t>
            </a:r>
            <a:r>
              <a:rPr lang="fr-BE" dirty="0" err="1"/>
              <a:t>added</a:t>
            </a:r>
            <a:r>
              <a:rPr lang="fr-BE" dirty="0"/>
              <a:t> in the </a:t>
            </a:r>
            <a:r>
              <a:rPr lang="fr-BE" dirty="0" err="1"/>
              <a:t>Tree</a:t>
            </a:r>
            <a:r>
              <a:rPr lang="fr-BE" dirty="0"/>
              <a:t> on the </a:t>
            </a:r>
            <a:r>
              <a:rPr lang="fr-BE" dirty="0" err="1"/>
              <a:t>left</a:t>
            </a:r>
            <a:r>
              <a:rPr lang="fr-BE" dirty="0"/>
              <a:t> of the screen.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7888-7EAF-4420-8D35-199C61A5E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28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123BEC-4B6A-4498-97A3-B94969622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493786"/>
            <a:ext cx="5989930" cy="236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662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07A2CE-B5A4-4752-BBB4-238479E9A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</a:t>
            </a:r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A5CA46-5225-4476-AD1E-38BF624B6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97"/>
            <a:ext cx="12058650" cy="491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3A2D36-0E4D-4325-8D63-858BB1D94792}"/>
              </a:ext>
            </a:extLst>
          </p:cNvPr>
          <p:cNvSpPr txBox="1"/>
          <p:nvPr/>
        </p:nvSpPr>
        <p:spPr>
          <a:xfrm>
            <a:off x="838200" y="808695"/>
            <a:ext cx="10371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- </a:t>
            </a:r>
            <a:r>
              <a:rPr lang="fr-BE" dirty="0" err="1"/>
              <a:t>Tryton</a:t>
            </a:r>
            <a:r>
              <a:rPr lang="fr-BE" dirty="0"/>
              <a:t> </a:t>
            </a:r>
            <a:r>
              <a:rPr lang="fr-BE" dirty="0" err="1"/>
              <a:t>optimizes</a:t>
            </a:r>
            <a:r>
              <a:rPr lang="fr-BE" dirty="0"/>
              <a:t> </a:t>
            </a:r>
            <a:r>
              <a:rPr lang="fr-BE" dirty="0" err="1"/>
              <a:t>operations</a:t>
            </a:r>
            <a:r>
              <a:rPr lang="fr-BE" dirty="0"/>
              <a:t> by </a:t>
            </a:r>
            <a:r>
              <a:rPr lang="fr-BE" dirty="0" err="1"/>
              <a:t>requiring</a:t>
            </a:r>
            <a:r>
              <a:rPr lang="fr-BE" dirty="0"/>
              <a:t> activation of application modules.</a:t>
            </a:r>
          </a:p>
          <a:p>
            <a:r>
              <a:rPr lang="fr-BE" dirty="0"/>
              <a:t>-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activate</a:t>
            </a:r>
            <a:r>
              <a:rPr lang="fr-BE" dirty="0"/>
              <a:t> modules as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progress</a:t>
            </a:r>
            <a:r>
              <a:rPr lang="fr-BE" dirty="0"/>
              <a:t> </a:t>
            </a:r>
            <a:r>
              <a:rPr lang="fr-BE" dirty="0" err="1"/>
              <a:t>instead</a:t>
            </a:r>
            <a:r>
              <a:rPr lang="fr-BE" dirty="0"/>
              <a:t> of </a:t>
            </a:r>
            <a:r>
              <a:rPr lang="fr-BE" dirty="0" err="1"/>
              <a:t>activating</a:t>
            </a:r>
            <a:r>
              <a:rPr lang="fr-BE" dirty="0"/>
              <a:t> all modules at once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2AF14-9326-4709-AAE8-CB7A69298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68109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TOC</a:t>
            </a:r>
            <a:br>
              <a:rPr lang="en-BE" dirty="0"/>
            </a:b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</a:t>
            </a:fld>
            <a:endParaRPr lang="en-B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3CF38-053F-4DA5-BC91-535DBF99CA18}"/>
              </a:ext>
            </a:extLst>
          </p:cNvPr>
          <p:cNvSpPr txBox="1"/>
          <p:nvPr/>
        </p:nvSpPr>
        <p:spPr>
          <a:xfrm>
            <a:off x="1069427" y="1843950"/>
            <a:ext cx="417594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b="1" dirty="0"/>
              <a:t>Login &amp; Logout</a:t>
            </a:r>
          </a:p>
          <a:p>
            <a:pPr algn="r"/>
            <a:r>
              <a:rPr lang="en-GB" sz="2000" b="1" dirty="0"/>
              <a:t>Configuration Wizard</a:t>
            </a:r>
          </a:p>
          <a:p>
            <a:pPr algn="r"/>
            <a:r>
              <a:rPr lang="en-GB" sz="2000" b="1" dirty="0"/>
              <a:t>Navigation &amp; Action</a:t>
            </a:r>
          </a:p>
          <a:p>
            <a:pPr algn="r"/>
            <a:r>
              <a:rPr lang="en-GB" sz="2000" b="1" dirty="0"/>
              <a:t>Module</a:t>
            </a:r>
          </a:p>
          <a:p>
            <a:pPr algn="r"/>
            <a:r>
              <a:rPr lang="en-GB" sz="2000" b="1" dirty="0"/>
              <a:t>Basic Configuration</a:t>
            </a:r>
          </a:p>
          <a:p>
            <a:pPr algn="r"/>
            <a:r>
              <a:rPr lang="en-GB" sz="2000" b="1" dirty="0"/>
              <a:t>Country &amp; Currency</a:t>
            </a:r>
          </a:p>
          <a:p>
            <a:pPr algn="r"/>
            <a:r>
              <a:rPr lang="en-GB" sz="2000" b="1" dirty="0"/>
              <a:t>Party &amp; Company &amp; Employee</a:t>
            </a:r>
          </a:p>
          <a:p>
            <a:pPr algn="r"/>
            <a:r>
              <a:rPr lang="en-GB" sz="2000" b="1" dirty="0"/>
              <a:t>User</a:t>
            </a:r>
          </a:p>
          <a:p>
            <a:pPr algn="r"/>
            <a:r>
              <a:rPr lang="en-GB" sz="2000" b="1" dirty="0"/>
              <a:t>Financial</a:t>
            </a:r>
          </a:p>
          <a:p>
            <a:pPr algn="r"/>
            <a:r>
              <a:rPr lang="en-GB" sz="2000" b="1" dirty="0"/>
              <a:t>User Authorization</a:t>
            </a:r>
            <a:endParaRPr lang="en-BE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024D3A-FD52-4AD0-B48A-DD840EF01353}"/>
              </a:ext>
            </a:extLst>
          </p:cNvPr>
          <p:cNvSpPr txBox="1"/>
          <p:nvPr/>
        </p:nvSpPr>
        <p:spPr>
          <a:xfrm>
            <a:off x="5245368" y="1843950"/>
            <a:ext cx="583516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User interface</a:t>
            </a:r>
          </a:p>
          <a:p>
            <a:r>
              <a:rPr lang="en-GB" sz="2000" dirty="0"/>
              <a:t>Wizards to execute some administration</a:t>
            </a:r>
            <a:br>
              <a:rPr lang="en-GB" sz="2000" dirty="0"/>
            </a:br>
            <a:r>
              <a:rPr lang="en-GB" sz="2000" dirty="0"/>
              <a:t>How to access and perform Operations</a:t>
            </a:r>
          </a:p>
          <a:p>
            <a:r>
              <a:rPr lang="en-GB" sz="2000" dirty="0"/>
              <a:t>Explaining the concept of Modules</a:t>
            </a:r>
          </a:p>
          <a:p>
            <a:r>
              <a:rPr lang="en-GB" sz="2000" dirty="0"/>
              <a:t>Basic Configuration</a:t>
            </a:r>
          </a:p>
          <a:p>
            <a:r>
              <a:rPr lang="en-GB" sz="2000" dirty="0"/>
              <a:t>Installing Country &amp; Currency modules</a:t>
            </a:r>
          </a:p>
          <a:p>
            <a:r>
              <a:rPr lang="en-GB" sz="2000" dirty="0"/>
              <a:t>Installing Party &amp; Company &amp; Employee modules</a:t>
            </a:r>
          </a:p>
          <a:p>
            <a:r>
              <a:rPr lang="en-GB" sz="2000" dirty="0"/>
              <a:t>Installing additional Users</a:t>
            </a:r>
          </a:p>
          <a:p>
            <a:r>
              <a:rPr lang="en-GB" sz="2000" dirty="0"/>
              <a:t>Installing Financial modules</a:t>
            </a:r>
          </a:p>
          <a:p>
            <a:r>
              <a:rPr lang="en-GB" sz="2000" dirty="0"/>
              <a:t>Demonstrate user privileges</a:t>
            </a:r>
            <a:endParaRPr lang="en-BE" sz="2000" dirty="0"/>
          </a:p>
        </p:txBody>
      </p:sp>
    </p:spTree>
    <p:extLst>
      <p:ext uri="{BB962C8B-B14F-4D97-AF65-F5344CB8AC3E}">
        <p14:creationId xmlns:p14="http://schemas.microsoft.com/office/powerpoint/2010/main" val="1829513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 	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30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C89ACA-8B1E-47F5-9D47-C8912781B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189" y="0"/>
            <a:ext cx="288661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83F1C3-26F4-400D-8D62-FF5C890D19B6}"/>
              </a:ext>
            </a:extLst>
          </p:cNvPr>
          <p:cNvSpPr txBox="1"/>
          <p:nvPr/>
        </p:nvSpPr>
        <p:spPr>
          <a:xfrm>
            <a:off x="838200" y="1045781"/>
            <a:ext cx="4586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Growing </a:t>
            </a:r>
            <a:r>
              <a:rPr lang="fr-BE" dirty="0" err="1"/>
              <a:t>list</a:t>
            </a:r>
            <a:r>
              <a:rPr lang="fr-BE" dirty="0"/>
              <a:t> of menu items : initial &amp; final </a:t>
            </a:r>
            <a:r>
              <a:rPr lang="fr-BE" dirty="0" err="1"/>
              <a:t>list</a:t>
            </a:r>
            <a:r>
              <a:rPr lang="fr-BE" dirty="0"/>
              <a:t> of menu items as modules are </a:t>
            </a:r>
            <a:r>
              <a:rPr lang="fr-BE" dirty="0" err="1"/>
              <a:t>being</a:t>
            </a:r>
            <a:r>
              <a:rPr lang="fr-BE" dirty="0"/>
              <a:t> </a:t>
            </a:r>
            <a:r>
              <a:rPr lang="fr-BE" dirty="0" err="1"/>
              <a:t>installed</a:t>
            </a:r>
            <a:endParaRPr lang="en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9AAC4A-C79C-4B8E-B5C3-EF3859F31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314" y="0"/>
            <a:ext cx="2809875" cy="28289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C7CCC68-156B-4D82-9DE2-274CF4C89844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19388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Basic Configuration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31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EF178E-6E04-4CA3-B04E-9987C7B5742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759433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5C2CE-FBDC-43D2-86A8-F1A8B102E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32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57785E-CE16-49EF-BDC1-888E75E717C9}"/>
              </a:ext>
            </a:extLst>
          </p:cNvPr>
          <p:cNvSpPr txBox="1"/>
          <p:nvPr/>
        </p:nvSpPr>
        <p:spPr>
          <a:xfrm>
            <a:off x="838200" y="901646"/>
            <a:ext cx="10038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Before</a:t>
            </a:r>
            <a:r>
              <a:rPr lang="fr-BE" dirty="0"/>
              <a:t> </a:t>
            </a:r>
            <a:r>
              <a:rPr lang="fr-BE" dirty="0" err="1"/>
              <a:t>examining</a:t>
            </a:r>
            <a:r>
              <a:rPr lang="fr-BE" dirty="0"/>
              <a:t> the </a:t>
            </a:r>
            <a:r>
              <a:rPr lang="fr-BE" dirty="0" err="1"/>
              <a:t>typical</a:t>
            </a:r>
            <a:r>
              <a:rPr lang="fr-BE" dirty="0"/>
              <a:t> ERP transactions like « Sales », etc.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need</a:t>
            </a:r>
            <a:r>
              <a:rPr lang="fr-BE" dirty="0"/>
              <a:t> to </a:t>
            </a:r>
            <a:r>
              <a:rPr lang="fr-BE" dirty="0" err="1"/>
              <a:t>activate</a:t>
            </a:r>
            <a:r>
              <a:rPr lang="fr-BE" dirty="0"/>
              <a:t> modules </a:t>
            </a:r>
            <a:r>
              <a:rPr lang="fr-BE" dirty="0" err="1"/>
              <a:t>that</a:t>
            </a:r>
            <a:r>
              <a:rPr lang="fr-BE" dirty="0"/>
              <a:t> support the </a:t>
            </a:r>
            <a:r>
              <a:rPr lang="fr-BE" dirty="0" err="1"/>
              <a:t>different</a:t>
            </a:r>
            <a:r>
              <a:rPr lang="fr-BE" dirty="0"/>
              <a:t> « basic </a:t>
            </a:r>
            <a:r>
              <a:rPr lang="fr-BE" dirty="0" err="1"/>
              <a:t>subject</a:t>
            </a:r>
            <a:r>
              <a:rPr lang="fr-BE" dirty="0"/>
              <a:t> areas ».</a:t>
            </a:r>
          </a:p>
          <a:p>
            <a:pPr marL="285750" indent="-285750">
              <a:buFontTx/>
              <a:buChar char="-"/>
            </a:pPr>
            <a:r>
              <a:rPr lang="fr-BE" dirty="0"/>
              <a:t>This </a:t>
            </a:r>
            <a:r>
              <a:rPr lang="fr-BE" dirty="0" err="1"/>
              <a:t>link</a:t>
            </a:r>
            <a:r>
              <a:rPr lang="fr-BE" dirty="0"/>
              <a:t> </a:t>
            </a:r>
            <a:r>
              <a:rPr lang="fr-BE" dirty="0" err="1"/>
              <a:t>refers</a:t>
            </a:r>
            <a:r>
              <a:rPr lang="fr-BE" dirty="0"/>
              <a:t> to official documentation about a « basic </a:t>
            </a:r>
            <a:r>
              <a:rPr lang="fr-BE" dirty="0" err="1"/>
              <a:t>configuation</a:t>
            </a:r>
            <a:r>
              <a:rPr lang="fr-BE" dirty="0"/>
              <a:t> » :</a:t>
            </a:r>
            <a:br>
              <a:rPr lang="fr-BE" dirty="0"/>
            </a:br>
            <a:r>
              <a:rPr lang="en-US" dirty="0">
                <a:hlinkClick r:id="rId2"/>
              </a:rPr>
              <a:t>https://tryton-administration-manual.readthedocs.io/en/latest/basic_config.html</a:t>
            </a:r>
            <a:endParaRPr lang="en-B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E61C7C-A60C-49C7-A5BD-C6D65D21E5A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336222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Country » &amp; « Currency »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33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930938-4A66-40D7-962D-22A70751D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2807" y="-24606"/>
            <a:ext cx="207226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1EE461-6FE7-4BB8-8C25-4DB393B64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075" y="-24606"/>
            <a:ext cx="20669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946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42C8CD-B143-4F43-8111-35D557A60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34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EB4A0B-2676-424F-BA1C-BD9A5454A9EE}"/>
              </a:ext>
            </a:extLst>
          </p:cNvPr>
          <p:cNvSpPr txBox="1"/>
          <p:nvPr/>
        </p:nvSpPr>
        <p:spPr>
          <a:xfrm>
            <a:off x="838200" y="932330"/>
            <a:ext cx="1069937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The TRYTON </a:t>
            </a:r>
            <a:r>
              <a:rPr lang="fr-BE" dirty="0" err="1"/>
              <a:t>database</a:t>
            </a:r>
            <a:r>
              <a:rPr lang="fr-BE" dirty="0"/>
              <a:t> and application </a:t>
            </a:r>
            <a:r>
              <a:rPr lang="fr-BE" dirty="0" err="1"/>
              <a:t>contain</a:t>
            </a:r>
            <a:r>
              <a:rPr lang="fr-BE" dirty="0"/>
              <a:t> minimal </a:t>
            </a:r>
            <a:r>
              <a:rPr lang="fr-BE" dirty="0" err="1"/>
              <a:t>database</a:t>
            </a:r>
            <a:r>
              <a:rPr lang="fr-BE" dirty="0"/>
              <a:t> tables and application modules.</a:t>
            </a:r>
            <a:br>
              <a:rPr lang="fr-BE" dirty="0"/>
            </a:br>
            <a:br>
              <a:rPr lang="fr-BE" dirty="0"/>
            </a:br>
            <a:r>
              <a:rPr lang="fr-BE" dirty="0"/>
              <a:t>« Countries » and « </a:t>
            </a:r>
            <a:r>
              <a:rPr lang="fr-BE" dirty="0" err="1"/>
              <a:t>Currencies</a:t>
            </a:r>
            <a:r>
              <a:rPr lang="fr-BE" dirty="0"/>
              <a:t> » are </a:t>
            </a:r>
            <a:r>
              <a:rPr lang="fr-BE" dirty="0" err="1"/>
              <a:t>extensively</a:t>
            </a:r>
            <a:r>
              <a:rPr lang="fr-BE" dirty="0"/>
              <a:t> </a:t>
            </a:r>
            <a:r>
              <a:rPr lang="fr-BE" dirty="0" err="1"/>
              <a:t>used</a:t>
            </a:r>
            <a:r>
              <a:rPr lang="fr-BE" dirty="0"/>
              <a:t>. </a:t>
            </a:r>
            <a:r>
              <a:rPr lang="fr-BE" dirty="0" err="1"/>
              <a:t>Hence</a:t>
            </a:r>
            <a:r>
              <a:rPr lang="fr-BE" dirty="0"/>
              <a:t>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advised</a:t>
            </a:r>
            <a:r>
              <a:rPr lang="fr-BE" dirty="0"/>
              <a:t> to :</a:t>
            </a:r>
          </a:p>
          <a:p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dirty="0" err="1"/>
              <a:t>Activate</a:t>
            </a:r>
            <a:r>
              <a:rPr lang="fr-BE" dirty="0"/>
              <a:t> the </a:t>
            </a:r>
            <a:r>
              <a:rPr lang="fr-BE" dirty="0" err="1"/>
              <a:t>corresponding</a:t>
            </a:r>
            <a:r>
              <a:rPr lang="fr-BE" dirty="0"/>
              <a:t> application modules </a:t>
            </a:r>
            <a:r>
              <a:rPr lang="fr-BE" dirty="0" err="1"/>
              <a:t>thereby</a:t>
            </a:r>
            <a:r>
              <a:rPr lang="fr-BE" dirty="0"/>
              <a:t> </a:t>
            </a:r>
            <a:r>
              <a:rPr lang="fr-BE" dirty="0" err="1"/>
              <a:t>also</a:t>
            </a:r>
            <a:r>
              <a:rPr lang="fr-BE" dirty="0"/>
              <a:t> </a:t>
            </a:r>
            <a:r>
              <a:rPr lang="fr-BE" dirty="0" err="1"/>
              <a:t>creating</a:t>
            </a:r>
            <a:r>
              <a:rPr lang="fr-BE" dirty="0"/>
              <a:t> the </a:t>
            </a:r>
            <a:r>
              <a:rPr lang="fr-BE" dirty="0" err="1"/>
              <a:t>required</a:t>
            </a:r>
            <a:r>
              <a:rPr lang="fr-BE" dirty="0"/>
              <a:t> tables in the </a:t>
            </a:r>
            <a:r>
              <a:rPr lang="fr-BE" dirty="0" err="1"/>
              <a:t>database</a:t>
            </a:r>
            <a:r>
              <a:rPr lang="fr-BE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fr-BE" dirty="0" err="1"/>
              <a:t>Load</a:t>
            </a:r>
            <a:r>
              <a:rPr lang="fr-BE" dirty="0"/>
              <a:t> the tables </a:t>
            </a:r>
            <a:r>
              <a:rPr lang="fr-BE" dirty="0" err="1"/>
              <a:t>with</a:t>
            </a:r>
            <a:r>
              <a:rPr lang="fr-BE" dirty="0"/>
              <a:t> ISO </a:t>
            </a:r>
            <a:r>
              <a:rPr lang="fr-BE" dirty="0" err="1"/>
              <a:t>normalised</a:t>
            </a:r>
            <a:r>
              <a:rPr lang="fr-BE" dirty="0"/>
              <a:t> « Currency » and « Country » data</a:t>
            </a:r>
          </a:p>
          <a:p>
            <a:pPr marL="342900" indent="-342900">
              <a:buFont typeface="+mj-lt"/>
              <a:buAutoNum type="arabicPeriod"/>
            </a:pPr>
            <a:endParaRPr lang="fr-BE" dirty="0"/>
          </a:p>
          <a:p>
            <a:r>
              <a:rPr lang="fr-BE" dirty="0" err="1"/>
              <a:t>Finally</a:t>
            </a:r>
            <a:r>
              <a:rPr lang="fr-BE" dirty="0"/>
              <a:t>, for </a:t>
            </a:r>
            <a:r>
              <a:rPr lang="fr-BE" dirty="0" err="1"/>
              <a:t>each</a:t>
            </a:r>
            <a:r>
              <a:rPr lang="fr-BE" dirty="0"/>
              <a:t> « Currency » of use in the « </a:t>
            </a:r>
            <a:r>
              <a:rPr lang="fr-BE" dirty="0" err="1"/>
              <a:t>Company</a:t>
            </a:r>
            <a:r>
              <a:rPr lang="fr-BE" dirty="0"/>
              <a:t> » </a:t>
            </a:r>
            <a:r>
              <a:rPr lang="fr-BE" dirty="0" err="1"/>
              <a:t>operations</a:t>
            </a:r>
            <a:r>
              <a:rPr lang="fr-BE" dirty="0"/>
              <a:t>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advised</a:t>
            </a:r>
            <a:r>
              <a:rPr lang="fr-BE" dirty="0"/>
              <a:t> to :</a:t>
            </a:r>
            <a:br>
              <a:rPr lang="fr-BE" dirty="0"/>
            </a:b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Set the « Rate » </a:t>
            </a:r>
            <a:r>
              <a:rPr lang="fr-BE" dirty="0" err="1"/>
              <a:t>property</a:t>
            </a:r>
            <a:r>
              <a:rPr lang="fr-BE" dirty="0"/>
              <a:t> to 1.0 for a « Reference Currency  » ; </a:t>
            </a:r>
            <a:r>
              <a:rPr lang="fr-BE" dirty="0" err="1"/>
              <a:t>f.i</a:t>
            </a:r>
            <a:r>
              <a:rPr lang="fr-BE" dirty="0"/>
              <a:t>. « EUR rate » = 1.0</a:t>
            </a:r>
          </a:p>
          <a:p>
            <a:pPr marL="285750" indent="-285750">
              <a:buFontTx/>
              <a:buChar char="-"/>
            </a:pPr>
            <a:r>
              <a:rPr lang="fr-BE" dirty="0"/>
              <a:t>Set the « Rate » </a:t>
            </a:r>
            <a:r>
              <a:rPr lang="fr-BE" dirty="0" err="1"/>
              <a:t>property</a:t>
            </a:r>
            <a:r>
              <a:rPr lang="fr-BE" dirty="0"/>
              <a:t> to a relative value for </a:t>
            </a:r>
            <a:r>
              <a:rPr lang="fr-BE" dirty="0" err="1"/>
              <a:t>each</a:t>
            </a:r>
            <a:r>
              <a:rPr lang="fr-BE" dirty="0"/>
              <a:t> « Relative Currency »  ; </a:t>
            </a:r>
            <a:r>
              <a:rPr lang="fr-BE" dirty="0" err="1"/>
              <a:t>f.i</a:t>
            </a:r>
            <a:r>
              <a:rPr lang="fr-BE" dirty="0"/>
              <a:t>. « USD rate » = 1.2</a:t>
            </a:r>
            <a:br>
              <a:rPr lang="fr-BE" dirty="0"/>
            </a:b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When</a:t>
            </a:r>
            <a:r>
              <a:rPr lang="fr-BE" dirty="0"/>
              <a:t> the « </a:t>
            </a:r>
            <a:r>
              <a:rPr lang="fr-BE" dirty="0" err="1"/>
              <a:t>Company</a:t>
            </a:r>
            <a:r>
              <a:rPr lang="fr-BE" dirty="0"/>
              <a:t> » </a:t>
            </a:r>
            <a:r>
              <a:rPr lang="fr-BE" dirty="0" err="1"/>
              <a:t>operates</a:t>
            </a:r>
            <a:r>
              <a:rPr lang="fr-BE" dirty="0"/>
              <a:t> in a single </a:t>
            </a:r>
            <a:r>
              <a:rPr lang="fr-BE" dirty="0" err="1"/>
              <a:t>currency</a:t>
            </a:r>
            <a:r>
              <a:rPr lang="fr-BE" dirty="0"/>
              <a:t> </a:t>
            </a:r>
            <a:r>
              <a:rPr lang="fr-BE" dirty="0" err="1"/>
              <a:t>environment</a:t>
            </a:r>
            <a:r>
              <a:rPr lang="fr-BE" dirty="0"/>
              <a:t>, the « 1.0 » multiplication factor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used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When</a:t>
            </a:r>
            <a:r>
              <a:rPr lang="fr-BE" dirty="0"/>
              <a:t> the « </a:t>
            </a:r>
            <a:r>
              <a:rPr lang="fr-BE" dirty="0" err="1"/>
              <a:t>Company</a:t>
            </a:r>
            <a:r>
              <a:rPr lang="fr-BE" dirty="0"/>
              <a:t> » </a:t>
            </a:r>
            <a:r>
              <a:rPr lang="fr-BE" dirty="0" err="1"/>
              <a:t>operates</a:t>
            </a:r>
            <a:r>
              <a:rPr lang="fr-BE" dirty="0"/>
              <a:t> in a multi-</a:t>
            </a:r>
            <a:r>
              <a:rPr lang="fr-BE" dirty="0" err="1"/>
              <a:t>currency</a:t>
            </a:r>
            <a:r>
              <a:rPr lang="fr-BE" dirty="0"/>
              <a:t> </a:t>
            </a:r>
            <a:r>
              <a:rPr lang="fr-BE" dirty="0" err="1"/>
              <a:t>environment</a:t>
            </a:r>
            <a:r>
              <a:rPr lang="fr-BE" dirty="0"/>
              <a:t>, </a:t>
            </a:r>
            <a:r>
              <a:rPr lang="fr-BE" dirty="0" err="1"/>
              <a:t>each</a:t>
            </a:r>
            <a:r>
              <a:rPr lang="fr-BE" dirty="0"/>
              <a:t> </a:t>
            </a:r>
            <a:r>
              <a:rPr lang="fr-BE" dirty="0" err="1"/>
              <a:t>currency-related</a:t>
            </a:r>
            <a:r>
              <a:rPr lang="fr-BE" dirty="0"/>
              <a:t> rate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used</a:t>
            </a:r>
            <a:r>
              <a:rPr lang="fr-BE" dirty="0"/>
              <a:t> as multiplication factor </a:t>
            </a:r>
            <a:endParaRPr lang="en-B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A430EC-DD07-464C-8C80-CA7CC09C542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84269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Documentation</a:t>
            </a:r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EBAFBB-E7DA-4C03-B86C-D4722E56E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75839"/>
            <a:ext cx="11199779" cy="14531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A443BC-E647-499F-975D-CB21113AB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42055"/>
            <a:ext cx="11199779" cy="5854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288AB0-6B32-4C45-BD54-55F8A170A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80492"/>
            <a:ext cx="11199779" cy="49703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8F110-0E75-44C8-9213-91C1ECA3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35</a:t>
            </a:fld>
            <a:endParaRPr lang="en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5DBF8-AEEA-40F3-98D9-153A1EC2F61F}"/>
              </a:ext>
            </a:extLst>
          </p:cNvPr>
          <p:cNvSpPr txBox="1"/>
          <p:nvPr/>
        </p:nvSpPr>
        <p:spPr>
          <a:xfrm>
            <a:off x="838200" y="10322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dirty="0">
                <a:hlinkClick r:id="rId5"/>
              </a:rPr>
              <a:t>https://docs.tryton.org/projects/modules-country/en/latest/</a:t>
            </a:r>
            <a:endParaRPr lang="en-B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04A729-03E6-4375-B2C7-4C2457F8BE5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300722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Documentation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C67D9-68BE-4A41-8BC0-433C84A81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76" y="1646133"/>
            <a:ext cx="11267872" cy="16005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594B47-1132-4540-81DD-234911066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89383"/>
            <a:ext cx="11197448" cy="5211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B08D47-4905-4D65-871F-97EFEEF717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28383"/>
            <a:ext cx="11197448" cy="97193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13FE9-780B-43C5-8534-91D26D4FF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36</a:t>
            </a:fld>
            <a:endParaRPr lang="en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400B9B-5A19-4EC8-BDC8-9A90A0FD2233}"/>
              </a:ext>
            </a:extLst>
          </p:cNvPr>
          <p:cNvSpPr txBox="1"/>
          <p:nvPr/>
        </p:nvSpPr>
        <p:spPr>
          <a:xfrm>
            <a:off x="838200" y="9469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dirty="0">
                <a:hlinkClick r:id="rId5"/>
              </a:rPr>
              <a:t>https://docs.tryton.org/projects/modules-currency/en/latest/</a:t>
            </a:r>
            <a:endParaRPr lang="en-B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8B84E9-7705-4909-B18E-D215AABA137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06910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Application - </a:t>
            </a:r>
            <a:r>
              <a:rPr lang="fr-BE" dirty="0" err="1"/>
              <a:t>Activating</a:t>
            </a:r>
            <a:r>
              <a:rPr lang="fr-BE" dirty="0"/>
              <a:t> the Modules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F88B98-1630-4C37-9D30-320ADC9A2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37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A50D61-8C43-4DC5-91C9-AC2EA5C84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1650" y="0"/>
            <a:ext cx="2800350" cy="2857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B8201FB-67C8-4714-A7F4-52E4E346424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960895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Activate</a:t>
            </a:r>
            <a:r>
              <a:rPr lang="fr-BE" dirty="0"/>
              <a:t> « Country » &amp; « Currency »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02EFF-02CC-4418-A700-861DD78B6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38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868F39-AC66-434F-900F-229B16053E8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F51298-3A4F-47A1-9A29-C72C4304E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584" y="4954846"/>
            <a:ext cx="6272135" cy="17920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4B2E74-5B42-4E47-9989-5AC477644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061" y="3026943"/>
            <a:ext cx="6289705" cy="17920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617F3E-A392-4666-9729-82CF66028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967" y="1099040"/>
            <a:ext cx="6382799" cy="179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9750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Activate</a:t>
            </a:r>
            <a:r>
              <a:rPr lang="fr-BE" dirty="0"/>
              <a:t> « Country » &amp; « Currency »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F9A754-88BC-421B-B84C-8B528C6E43C1}"/>
              </a:ext>
            </a:extLst>
          </p:cNvPr>
          <p:cNvSpPr txBox="1"/>
          <p:nvPr/>
        </p:nvSpPr>
        <p:spPr>
          <a:xfrm>
            <a:off x="838199" y="4134715"/>
            <a:ext cx="110665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Note :</a:t>
            </a:r>
            <a:br>
              <a:rPr lang="fr-BE" dirty="0"/>
            </a:b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Use TRYTON « </a:t>
            </a:r>
            <a:r>
              <a:rPr lang="fr-BE" dirty="0" err="1"/>
              <a:t>Reload</a:t>
            </a:r>
            <a:r>
              <a:rPr lang="fr-BE" dirty="0"/>
              <a:t> » </a:t>
            </a:r>
            <a:r>
              <a:rPr lang="fr-BE" dirty="0" err="1"/>
              <a:t>operation</a:t>
            </a:r>
            <a:r>
              <a:rPr lang="fr-BE" dirty="0"/>
              <a:t> to </a:t>
            </a:r>
            <a:r>
              <a:rPr lang="fr-BE" dirty="0" err="1"/>
              <a:t>refresh</a:t>
            </a:r>
            <a:r>
              <a:rPr lang="fr-BE" dirty="0"/>
              <a:t> and display</a:t>
            </a:r>
          </a:p>
          <a:p>
            <a:pPr marL="285750" indent="-285750">
              <a:buFontTx/>
              <a:buChar char="-"/>
            </a:pPr>
            <a:r>
              <a:rPr lang="fr-BE" dirty="0"/>
              <a:t>« Countries » &amp; « </a:t>
            </a:r>
            <a:r>
              <a:rPr lang="fr-BE" dirty="0" err="1"/>
              <a:t>Currencies</a:t>
            </a:r>
            <a:r>
              <a:rPr lang="fr-BE" dirty="0"/>
              <a:t> » </a:t>
            </a:r>
            <a:r>
              <a:rPr lang="fr-BE" dirty="0" err="1"/>
              <a:t>appear</a:t>
            </a:r>
            <a:r>
              <a:rPr lang="fr-BE" dirty="0"/>
              <a:t> in the </a:t>
            </a:r>
            <a:r>
              <a:rPr lang="fr-BE" dirty="0" err="1"/>
              <a:t>Tree</a:t>
            </a:r>
            <a:r>
              <a:rPr lang="fr-BE" dirty="0"/>
              <a:t> Menus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clicking</a:t>
            </a:r>
            <a:r>
              <a:rPr lang="fr-BE" dirty="0"/>
              <a:t> « Countries or « Currency », the data panel </a:t>
            </a:r>
            <a:r>
              <a:rPr lang="fr-BE" dirty="0" err="1"/>
              <a:t>remains</a:t>
            </a:r>
            <a:r>
              <a:rPr lang="fr-BE" dirty="0"/>
              <a:t> </a:t>
            </a:r>
            <a:r>
              <a:rPr lang="fr-BE" dirty="0" err="1"/>
              <a:t>empty</a:t>
            </a:r>
            <a:r>
              <a:rPr lang="fr-BE" dirty="0"/>
              <a:t> :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need</a:t>
            </a:r>
            <a:r>
              <a:rPr lang="fr-BE" dirty="0"/>
              <a:t> to </a:t>
            </a:r>
            <a:r>
              <a:rPr lang="fr-BE" dirty="0" err="1"/>
              <a:t>load</a:t>
            </a:r>
            <a:r>
              <a:rPr lang="fr-BE" dirty="0"/>
              <a:t> the </a:t>
            </a:r>
            <a:r>
              <a:rPr lang="fr-BE" dirty="0" err="1"/>
              <a:t>database</a:t>
            </a:r>
            <a:r>
              <a:rPr lang="fr-BE" dirty="0"/>
              <a:t> tables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D3055D-3104-46A6-B030-F5EF5AAB1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39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75E7EB-CFA7-4174-BE93-08DE62C80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0" y="0"/>
            <a:ext cx="1600200" cy="2705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8E9924-DDE4-49A3-A0C3-7612C68C4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8439"/>
            <a:ext cx="6610350" cy="31051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717A705-1996-458E-B344-F14D5825DFC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94858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Login &amp; </a:t>
            </a:r>
            <a:r>
              <a:rPr lang="fr-BE" dirty="0" err="1"/>
              <a:t>Logout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931779-2F13-4CB1-821A-902FC57C57F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281409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78B856-0EF2-4E19-B3A3-54C9C8E57EB3}"/>
              </a:ext>
            </a:extLst>
          </p:cNvPr>
          <p:cNvSpPr txBox="1"/>
          <p:nvPr/>
        </p:nvSpPr>
        <p:spPr>
          <a:xfrm>
            <a:off x="767229" y="1052925"/>
            <a:ext cx="45969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There are 3 </a:t>
            </a:r>
            <a:r>
              <a:rPr lang="fr-BE" dirty="0" err="1"/>
              <a:t>additional</a:t>
            </a:r>
            <a:r>
              <a:rPr lang="fr-BE" dirty="0"/>
              <a:t> « country » tables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There are 4 </a:t>
            </a:r>
            <a:r>
              <a:rPr lang="fr-BE" dirty="0" err="1"/>
              <a:t>additional</a:t>
            </a:r>
            <a:r>
              <a:rPr lang="fr-BE" dirty="0"/>
              <a:t> « </a:t>
            </a:r>
            <a:r>
              <a:rPr lang="fr-BE" dirty="0" err="1"/>
              <a:t>currency</a:t>
            </a:r>
            <a:r>
              <a:rPr lang="fr-BE" dirty="0"/>
              <a:t> » tables</a:t>
            </a:r>
          </a:p>
          <a:p>
            <a:pPr marL="285750" indent="-285750">
              <a:buFontTx/>
              <a:buChar char="-"/>
            </a:pPr>
            <a:r>
              <a:rPr lang="fr-BE" dirty="0"/>
              <a:t>All tables are </a:t>
            </a:r>
            <a:r>
              <a:rPr lang="fr-BE" dirty="0" err="1"/>
              <a:t>still</a:t>
            </a:r>
            <a:r>
              <a:rPr lang="fr-BE" dirty="0"/>
              <a:t> </a:t>
            </a:r>
            <a:r>
              <a:rPr lang="fr-BE" dirty="0" err="1"/>
              <a:t>empty</a:t>
            </a:r>
            <a:endParaRPr lang="en-BE" dirty="0"/>
          </a:p>
          <a:p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234F63D-A74F-4C85-B7F1-832A1910D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40</a:t>
            </a:fld>
            <a:endParaRPr lang="en-BE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1FD31EF-88D2-4B99-8DCF-4749DA7A6E5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46218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dirty="0" err="1"/>
              <a:t>Activate</a:t>
            </a:r>
            <a:r>
              <a:rPr lang="fr-BE" dirty="0"/>
              <a:t> « Country » &amp; « Currency »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83DC63-0D08-4B3D-81BB-3386CB8E7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502" y="819638"/>
            <a:ext cx="2438400" cy="1581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DEDC8E-5BC0-4A23-A1E1-42B04EE78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5242" y="690562"/>
            <a:ext cx="2857500" cy="54768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9B5C2F-A8F3-42A6-86A0-5DA20007F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71068"/>
            <a:ext cx="3333750" cy="3695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0130E3-D178-4767-B34C-0ED5F47B2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688" y="3036153"/>
            <a:ext cx="3181350" cy="328612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F89B848-B035-4016-AEB9-BE81D36DAAE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272703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Database</a:t>
            </a:r>
            <a:r>
              <a:rPr lang="fr-BE" dirty="0"/>
              <a:t> – </a:t>
            </a:r>
            <a:r>
              <a:rPr lang="fr-BE" dirty="0" err="1"/>
              <a:t>Loading</a:t>
            </a:r>
            <a:r>
              <a:rPr lang="fr-BE" dirty="0"/>
              <a:t> the Tables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8EA82-35E3-4D0E-8A82-4E34344F7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41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80FA49-25B6-452D-8E1D-E246E30B58E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089966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Scripts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A02D43-D45B-4DB6-B6A2-79AC2BE24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-40341" y="6146519"/>
            <a:ext cx="84268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42</a:t>
            </a:fld>
            <a:endParaRPr lang="en-BE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0E9EB8CF-2BF9-474A-AA79-98154EE60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834210"/>
              </p:ext>
            </p:extLst>
          </p:nvPr>
        </p:nvGraphicFramePr>
        <p:xfrm>
          <a:off x="838200" y="1235975"/>
          <a:ext cx="1087223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8352">
                  <a:extLst>
                    <a:ext uri="{9D8B030D-6E8A-4147-A177-3AD203B41FA5}">
                      <a16:colId xmlns:a16="http://schemas.microsoft.com/office/drawing/2014/main" val="297537243"/>
                    </a:ext>
                  </a:extLst>
                </a:gridCol>
                <a:gridCol w="4963886">
                  <a:extLst>
                    <a:ext uri="{9D8B030D-6E8A-4147-A177-3AD203B41FA5}">
                      <a16:colId xmlns:a16="http://schemas.microsoft.com/office/drawing/2014/main" val="3764790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Load TRYTON tables “Countries” &amp; “Currencies”</a:t>
                      </a:r>
                      <a:endParaRPr lang="en-B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872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 err="1"/>
                        <a:t>Tryton</a:t>
                      </a:r>
                      <a:r>
                        <a:rPr lang="en-GB" sz="1400" dirty="0"/>
                        <a:t> 6.0 - Doc 05.01 - Basic functionality.import.tryt11.countries</a:t>
                      </a:r>
                      <a:endParaRPr lang="en-B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400" dirty="0"/>
                        <a:t>Fill table </a:t>
                      </a:r>
                      <a:r>
                        <a:rPr lang="fr-BE" sz="1400" dirty="0" err="1"/>
                        <a:t>with</a:t>
                      </a:r>
                      <a:r>
                        <a:rPr lang="fr-BE" sz="1400" dirty="0"/>
                        <a:t> ISO countries</a:t>
                      </a:r>
                      <a:endParaRPr lang="en-B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022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 err="1"/>
                        <a:t>Tryton</a:t>
                      </a:r>
                      <a:r>
                        <a:rPr lang="en-GB" sz="1400" dirty="0"/>
                        <a:t> 6.0 - Doc 05.01 - Basic functionality.import.tryt11.currencies</a:t>
                      </a:r>
                      <a:endParaRPr lang="en-B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400" dirty="0"/>
                        <a:t>Fill table </a:t>
                      </a:r>
                      <a:r>
                        <a:rPr lang="fr-BE" sz="1400" dirty="0" err="1"/>
                        <a:t>with</a:t>
                      </a:r>
                      <a:r>
                        <a:rPr lang="fr-BE" sz="1400" dirty="0"/>
                        <a:t> ISO </a:t>
                      </a:r>
                      <a:r>
                        <a:rPr lang="fr-BE" sz="1400" dirty="0" err="1"/>
                        <a:t>currencies</a:t>
                      </a:r>
                      <a:endParaRPr lang="en-B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15012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DF2E89F-4E11-4BAF-BF1D-C789181804D2}"/>
              </a:ext>
            </a:extLst>
          </p:cNvPr>
          <p:cNvSpPr txBox="1"/>
          <p:nvPr/>
        </p:nvSpPr>
        <p:spPr>
          <a:xfrm>
            <a:off x="838200" y="2757156"/>
            <a:ext cx="108907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[</a:t>
            </a:r>
            <a:r>
              <a:rPr lang="en-BE" dirty="0">
                <a:hlinkClick r:id="rId2"/>
              </a:rPr>
              <a:t>https://discuss.tryton.org/t/data-base-importing-countries-or-currencies/3811/7</a:t>
            </a:r>
            <a:r>
              <a:rPr lang="fr-BE" dirty="0"/>
              <a:t>]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Special</a:t>
            </a:r>
            <a:r>
              <a:rPr lang="fr-BE" dirty="0"/>
              <a:t> </a:t>
            </a:r>
            <a:r>
              <a:rPr lang="fr-BE" dirty="0" err="1"/>
              <a:t>credits</a:t>
            </a:r>
            <a:r>
              <a:rPr lang="fr-BE" dirty="0"/>
              <a:t> to David Harper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04120F-0E91-4A7F-9F3C-504D6D2B4546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044397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Country » - </a:t>
            </a:r>
            <a:r>
              <a:rPr lang="fr-BE" dirty="0" err="1"/>
              <a:t>Load</a:t>
            </a:r>
            <a:r>
              <a:rPr lang="fr-BE" dirty="0"/>
              <a:t> data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D279E-6C68-4ADA-9DB1-DE75D97F6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43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8E5EDC-BB64-43BC-AF46-8D22B37E135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B5E2D2-42C8-41DA-953C-CF4E8FEA8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8029140" cy="588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569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Country » - </a:t>
            </a:r>
            <a:r>
              <a:rPr lang="fr-BE" dirty="0" err="1"/>
              <a:t>Load</a:t>
            </a:r>
            <a:r>
              <a:rPr lang="fr-BE" dirty="0"/>
              <a:t> data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4C35DBF-06AD-408B-B1F6-897243426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44</a:t>
            </a:fld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3E3034-3C6E-4426-A8C9-C4258CDDD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769222"/>
            <a:ext cx="10191750" cy="1981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B61817-252B-4EE4-831D-5D992C490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21855"/>
            <a:ext cx="10363200" cy="355282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0AECF0-7145-4B79-933E-CAA2C9152B02}"/>
              </a:ext>
            </a:extLst>
          </p:cNvPr>
          <p:cNvSpPr/>
          <p:nvPr/>
        </p:nvSpPr>
        <p:spPr>
          <a:xfrm>
            <a:off x="11728938" y="651258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995036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Country » - </a:t>
            </a:r>
            <a:r>
              <a:rPr lang="fr-BE" dirty="0" err="1"/>
              <a:t>Load</a:t>
            </a:r>
            <a:r>
              <a:rPr lang="fr-BE" dirty="0"/>
              <a:t> data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D3055D-3104-46A6-B030-F5EF5AAB1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45</a:t>
            </a:fld>
            <a:endParaRPr lang="en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53D951-529B-45F0-9053-9C791ACCBC0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6F4CFF-8AD6-439C-BD1B-68240EC1F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0" y="0"/>
            <a:ext cx="1524000" cy="2524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6354C5-B7AC-4508-AA28-62D1BEF9C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14778"/>
            <a:ext cx="616267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311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Currency » - </a:t>
            </a:r>
            <a:r>
              <a:rPr lang="fr-BE" dirty="0" err="1"/>
              <a:t>Load</a:t>
            </a:r>
            <a:r>
              <a:rPr lang="fr-BE" dirty="0"/>
              <a:t> data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D6864C-5B68-4BD5-A893-45C183F52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46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A6BCCE-857E-42C7-9F74-9C2E8994D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14" y="904863"/>
            <a:ext cx="7966563" cy="57509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4490FF-1A15-4B0A-AE05-811B54B5A16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618182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Currency » - </a:t>
            </a:r>
            <a:r>
              <a:rPr lang="fr-BE" dirty="0" err="1"/>
              <a:t>Load</a:t>
            </a:r>
            <a:r>
              <a:rPr lang="fr-BE" dirty="0"/>
              <a:t> data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8361FB-5B0C-4AAD-808D-FC57199CE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47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40862D-3B72-4E0A-BD67-4D71A04B2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760145"/>
            <a:ext cx="8848725" cy="1533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8A27B5-23DD-4E38-9D2B-3EDC0E941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22079"/>
            <a:ext cx="11001375" cy="3543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5FCD4E-D32B-4C5F-9680-A7F75F30E29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427159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Currency » - </a:t>
            </a:r>
            <a:r>
              <a:rPr lang="fr-BE" dirty="0" err="1"/>
              <a:t>Load</a:t>
            </a:r>
            <a:r>
              <a:rPr lang="fr-BE" dirty="0"/>
              <a:t> data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D3055D-3104-46A6-B030-F5EF5AAB1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48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B63C98-CF91-4E86-9B86-6F0ED0A37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213" y="-25400"/>
            <a:ext cx="2066925" cy="781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761358-13DE-410C-8C91-F9419EF1D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38225"/>
            <a:ext cx="7934325" cy="23907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253D951-529B-45F0-9053-9C791ACCBC0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010850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F1EBD9-DC2A-4D6E-9B56-59E210B99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Currency Rates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92D055-24FE-4F4C-857E-C83EBBBAD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40BD0-B062-4AB8-A26A-75362CE6D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49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7FC120-1A21-44B3-A635-96D59FA0247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91724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Login &amp; </a:t>
            </a:r>
            <a:r>
              <a:rPr lang="fr-BE" dirty="0" err="1"/>
              <a:t>Logout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</a:t>
            </a:fld>
            <a:endParaRPr lang="en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32C7C5-FB45-403F-9438-4A0A64B7BEA0}"/>
              </a:ext>
            </a:extLst>
          </p:cNvPr>
          <p:cNvSpPr txBox="1"/>
          <p:nvPr/>
        </p:nvSpPr>
        <p:spPr>
          <a:xfrm>
            <a:off x="838200" y="1053330"/>
            <a:ext cx="9834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login </a:t>
            </a:r>
            <a:r>
              <a:rPr lang="fr-BE" dirty="0" err="1"/>
              <a:t>with</a:t>
            </a:r>
            <a:r>
              <a:rPr lang="fr-BE" dirty="0"/>
              <a:t> the </a:t>
            </a:r>
            <a:r>
              <a:rPr lang="fr-BE" dirty="0" err="1"/>
              <a:t>previously</a:t>
            </a:r>
            <a:r>
              <a:rPr lang="fr-BE" dirty="0"/>
              <a:t> </a:t>
            </a:r>
            <a:r>
              <a:rPr lang="fr-BE" dirty="0" err="1"/>
              <a:t>installed</a:t>
            </a:r>
            <a:r>
              <a:rPr lang="fr-BE" dirty="0"/>
              <a:t> configuration :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Database</a:t>
            </a:r>
            <a:r>
              <a:rPr lang="fr-BE" dirty="0"/>
              <a:t> : « tryt11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User : « admin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Password</a:t>
            </a:r>
            <a:r>
              <a:rPr lang="fr-BE" dirty="0"/>
              <a:t> : « </a:t>
            </a:r>
            <a:r>
              <a:rPr lang="fr-BE" dirty="0" err="1"/>
              <a:t>Password</a:t>
            </a:r>
            <a:r>
              <a:rPr lang="fr-BE" dirty="0"/>
              <a:t> 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C78895-4453-4B1B-A8D0-629A84718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6113"/>
            <a:ext cx="2722685" cy="201661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AF04106-F153-4C8B-8197-EAF5781FC81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96E957-A575-4040-89ED-2FBACA1E5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312" y="2364198"/>
            <a:ext cx="1905629" cy="10602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AD1A6C-10DD-4B6C-A17A-FA4ECF55D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318071"/>
            <a:ext cx="6380285" cy="10898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027438-BE0D-4966-85B1-D69E5A21C50C}"/>
              </a:ext>
            </a:extLst>
          </p:cNvPr>
          <p:cNvSpPr txBox="1"/>
          <p:nvPr/>
        </p:nvSpPr>
        <p:spPr>
          <a:xfrm>
            <a:off x="838200" y="4690734"/>
            <a:ext cx="6142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logout</a:t>
            </a:r>
            <a:r>
              <a:rPr lang="fr-BE" dirty="0"/>
              <a:t> </a:t>
            </a:r>
            <a:r>
              <a:rPr lang="fr-BE" dirty="0" err="1"/>
              <a:t>before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backup the </a:t>
            </a:r>
            <a:r>
              <a:rPr lang="fr-BE" dirty="0" err="1"/>
              <a:t>database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446609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50</a:t>
            </a:fld>
            <a:endParaRPr lang="en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72261-80BD-49C6-AB62-20ED42966C93}"/>
              </a:ext>
            </a:extLst>
          </p:cNvPr>
          <p:cNvSpPr txBox="1"/>
          <p:nvPr/>
        </p:nvSpPr>
        <p:spPr>
          <a:xfrm>
            <a:off x="838200" y="1071418"/>
            <a:ext cx="97374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Multi-</a:t>
            </a:r>
            <a:r>
              <a:rPr lang="fr-BE" dirty="0" err="1"/>
              <a:t>currency</a:t>
            </a:r>
            <a:r>
              <a:rPr lang="fr-BE" dirty="0"/>
              <a:t> </a:t>
            </a:r>
            <a:r>
              <a:rPr lang="fr-BE" dirty="0" err="1"/>
              <a:t>operations</a:t>
            </a:r>
            <a:r>
              <a:rPr lang="fr-BE" dirty="0"/>
              <a:t> are </a:t>
            </a:r>
            <a:r>
              <a:rPr lang="fr-BE" dirty="0" err="1"/>
              <a:t>supported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In </a:t>
            </a:r>
            <a:r>
              <a:rPr lang="fr-BE" dirty="0" err="1"/>
              <a:t>this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required</a:t>
            </a:r>
            <a:r>
              <a:rPr lang="fr-BE" dirty="0"/>
              <a:t>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need</a:t>
            </a:r>
            <a:r>
              <a:rPr lang="fr-BE" dirty="0"/>
              <a:t> to </a:t>
            </a:r>
            <a:r>
              <a:rPr lang="fr-BE" dirty="0" err="1"/>
              <a:t>define</a:t>
            </a:r>
            <a:r>
              <a:rPr lang="fr-BE" dirty="0"/>
              <a:t> the rates for :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A « Reference Currency Rate » ; </a:t>
            </a:r>
            <a:r>
              <a:rPr lang="fr-BE" dirty="0" err="1"/>
              <a:t>that</a:t>
            </a:r>
            <a:r>
              <a:rPr lang="fr-BE" dirty="0"/>
              <a:t> rate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1.0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One or more « Relative Currency Rates » ; </a:t>
            </a:r>
            <a:r>
              <a:rPr lang="fr-BE" dirty="0" err="1"/>
              <a:t>those</a:t>
            </a:r>
            <a:r>
              <a:rPr lang="fr-BE" dirty="0"/>
              <a:t> rates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relative to the </a:t>
            </a:r>
            <a:r>
              <a:rPr lang="fr-BE" dirty="0" err="1"/>
              <a:t>reference</a:t>
            </a:r>
            <a:r>
              <a:rPr lang="fr-BE" dirty="0"/>
              <a:t> rate.</a:t>
            </a:r>
          </a:p>
          <a:p>
            <a:pPr marL="285750" indent="-285750">
              <a:buFontTx/>
              <a:buChar char="-"/>
            </a:pPr>
            <a:r>
              <a:rPr lang="fr-BE" dirty="0"/>
              <a:t>Exemple : 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Our </a:t>
            </a:r>
            <a:r>
              <a:rPr lang="fr-BE" dirty="0" err="1"/>
              <a:t>reference</a:t>
            </a:r>
            <a:r>
              <a:rPr lang="fr-BE" dirty="0"/>
              <a:t> </a:t>
            </a:r>
            <a:r>
              <a:rPr lang="fr-BE" dirty="0" err="1"/>
              <a:t>currency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EUR : </a:t>
            </a:r>
            <a:r>
              <a:rPr lang="fr-BE" dirty="0" err="1"/>
              <a:t>its</a:t>
            </a:r>
            <a:r>
              <a:rPr lang="fr-BE" dirty="0"/>
              <a:t> rate </a:t>
            </a:r>
            <a:r>
              <a:rPr lang="fr-BE" dirty="0" err="1"/>
              <a:t>is</a:t>
            </a:r>
            <a:r>
              <a:rPr lang="fr-BE" dirty="0"/>
              <a:t> 1.0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One or </a:t>
            </a:r>
            <a:r>
              <a:rPr lang="fr-BE" dirty="0" err="1"/>
              <a:t>our</a:t>
            </a:r>
            <a:r>
              <a:rPr lang="fr-BE" dirty="0"/>
              <a:t> relative </a:t>
            </a:r>
            <a:r>
              <a:rPr lang="fr-BE" dirty="0" err="1"/>
              <a:t>currencies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USD : </a:t>
            </a:r>
            <a:r>
              <a:rPr lang="fr-BE" dirty="0" err="1"/>
              <a:t>ist</a:t>
            </a:r>
            <a:r>
              <a:rPr lang="fr-BE" dirty="0"/>
              <a:t> rate </a:t>
            </a:r>
            <a:r>
              <a:rPr lang="fr-BE" dirty="0" err="1"/>
              <a:t>is</a:t>
            </a:r>
            <a:r>
              <a:rPr lang="fr-BE" dirty="0"/>
              <a:t> 1.2 (2021)</a:t>
            </a:r>
          </a:p>
          <a:p>
            <a:pPr marL="742950" lvl="1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For </a:t>
            </a:r>
            <a:r>
              <a:rPr lang="fr-BE" dirty="0" err="1"/>
              <a:t>each</a:t>
            </a:r>
            <a:r>
              <a:rPr lang="fr-BE" dirty="0"/>
              <a:t> relative </a:t>
            </a:r>
            <a:r>
              <a:rPr lang="fr-BE" dirty="0" err="1"/>
              <a:t>currency</a:t>
            </a:r>
            <a:r>
              <a:rPr lang="fr-BE" dirty="0"/>
              <a:t>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as </a:t>
            </a:r>
            <a:r>
              <a:rPr lang="fr-BE" dirty="0" err="1"/>
              <a:t>many</a:t>
            </a:r>
            <a:r>
              <a:rPr lang="fr-BE" dirty="0"/>
              <a:t> dates as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want</a:t>
            </a:r>
            <a:r>
              <a:rPr lang="fr-BE" dirty="0"/>
              <a:t> </a:t>
            </a:r>
            <a:r>
              <a:rPr lang="fr-BE" dirty="0" err="1"/>
              <a:t>considering</a:t>
            </a:r>
            <a:r>
              <a:rPr lang="fr-BE" dirty="0"/>
              <a:t> </a:t>
            </a:r>
            <a:r>
              <a:rPr lang="fr-BE" dirty="0" err="1"/>
              <a:t>those</a:t>
            </a:r>
            <a:r>
              <a:rPr lang="fr-BE" dirty="0"/>
              <a:t> dates are « Dates </a:t>
            </a:r>
            <a:r>
              <a:rPr lang="fr-BE" dirty="0" err="1"/>
              <a:t>From</a:t>
            </a:r>
            <a:r>
              <a:rPr lang="fr-BE" dirty="0"/>
              <a:t> » for the relative rate applicable </a:t>
            </a:r>
            <a:r>
              <a:rPr lang="fr-BE" dirty="0" err="1"/>
              <a:t>from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moment </a:t>
            </a:r>
            <a:r>
              <a:rPr lang="fr-BE" dirty="0" err="1"/>
              <a:t>onward</a:t>
            </a:r>
            <a:r>
              <a:rPr lang="fr-BE" dirty="0"/>
              <a:t>.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7BA27C-7A3C-4C03-8691-8AC05753D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213" y="-25400"/>
            <a:ext cx="2066925" cy="7810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D464222-E1A4-4C36-8A04-E880B79EC85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828972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Setting a « Reference Currency Rate » as of « Date </a:t>
            </a:r>
            <a:r>
              <a:rPr lang="fr-BE" dirty="0" err="1"/>
              <a:t>from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51</a:t>
            </a:fld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EBDBBD-3E39-4CEA-B129-5D55F2F27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5895109" cy="14496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A10B2C-8341-446A-8A60-E0941E54D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58112"/>
            <a:ext cx="6020087" cy="29690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6FC74D-1BBC-40AA-A378-DFF1CA603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408384"/>
            <a:ext cx="5764751" cy="14496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E0B82D-624A-4C57-8C11-3619616916E8}"/>
              </a:ext>
            </a:extLst>
          </p:cNvPr>
          <p:cNvSpPr txBox="1"/>
          <p:nvPr/>
        </p:nvSpPr>
        <p:spPr>
          <a:xfrm>
            <a:off x="7001163" y="3105834"/>
            <a:ext cx="4756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EUR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our</a:t>
            </a:r>
            <a:r>
              <a:rPr lang="fr-BE" dirty="0"/>
              <a:t> « Reference Currency Rate ». </a:t>
            </a:r>
            <a:r>
              <a:rPr lang="fr-BE" dirty="0" err="1"/>
              <a:t>Hence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set the rate at value 1.0</a:t>
            </a:r>
            <a:endParaRPr lang="en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72C930-1ED0-4D0C-A630-6C3CC81D7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3250" y="0"/>
            <a:ext cx="1428750" cy="20097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9864EB4-3335-4B1D-943D-55438F39353D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663225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Setting « Relative Currency Rates » as of « Date </a:t>
            </a:r>
            <a:r>
              <a:rPr lang="fr-BE" dirty="0" err="1"/>
              <a:t>from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52</a:t>
            </a:fld>
            <a:endParaRPr lang="en-B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E0B82D-624A-4C57-8C11-3619616916E8}"/>
              </a:ext>
            </a:extLst>
          </p:cNvPr>
          <p:cNvSpPr txBox="1"/>
          <p:nvPr/>
        </p:nvSpPr>
        <p:spPr>
          <a:xfrm>
            <a:off x="6928503" y="2826736"/>
            <a:ext cx="50984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« USD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used</a:t>
            </a:r>
            <a:r>
              <a:rPr lang="fr-BE" dirty="0"/>
              <a:t> in </a:t>
            </a:r>
            <a:r>
              <a:rPr lang="fr-BE" dirty="0" err="1"/>
              <a:t>our</a:t>
            </a:r>
            <a:r>
              <a:rPr lang="fr-BE" dirty="0"/>
              <a:t> « </a:t>
            </a:r>
            <a:r>
              <a:rPr lang="fr-BE" dirty="0" err="1"/>
              <a:t>Company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So one of the « Relative Currency Rates » </a:t>
            </a:r>
            <a:r>
              <a:rPr lang="fr-BE" dirty="0" err="1"/>
              <a:t>pertains</a:t>
            </a:r>
            <a:r>
              <a:rPr lang="fr-BE" dirty="0"/>
              <a:t> to </a:t>
            </a:r>
            <a:r>
              <a:rPr lang="fr-BE" dirty="0" err="1"/>
              <a:t>that</a:t>
            </a:r>
            <a:r>
              <a:rPr lang="fr-BE" dirty="0"/>
              <a:t> « </a:t>
            </a:r>
            <a:r>
              <a:rPr lang="fr-BE"/>
              <a:t>Currency ».</a:t>
            </a:r>
            <a:r>
              <a:rPr lang="fr-BE" dirty="0"/>
              <a:t> </a:t>
            </a:r>
            <a:r>
              <a:rPr lang="fr-BE"/>
              <a:t>Hence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set the rate at value 1.2 as of 2021-01-01 </a:t>
            </a:r>
            <a:r>
              <a:rPr lang="fr-BE" dirty="0" err="1"/>
              <a:t>with</a:t>
            </a:r>
            <a:r>
              <a:rPr lang="fr-BE" dirty="0"/>
              <a:t> respect to the « EUR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can </a:t>
            </a:r>
            <a:r>
              <a:rPr lang="fr-BE" dirty="0" err="1"/>
              <a:t>define</a:t>
            </a:r>
            <a:r>
              <a:rPr lang="fr-BE" dirty="0"/>
              <a:t> </a:t>
            </a:r>
            <a:r>
              <a:rPr lang="fr-BE" dirty="0" err="1"/>
              <a:t>additional</a:t>
            </a:r>
            <a:r>
              <a:rPr lang="fr-BE" dirty="0"/>
              <a:t> « Relative Currency Rates » 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For </a:t>
            </a:r>
            <a:r>
              <a:rPr lang="fr-BE" dirty="0" err="1"/>
              <a:t>other</a:t>
            </a:r>
            <a:r>
              <a:rPr lang="fr-BE" dirty="0"/>
              <a:t> </a:t>
            </a:r>
            <a:r>
              <a:rPr lang="fr-BE" dirty="0" err="1"/>
              <a:t>currencies</a:t>
            </a:r>
            <a:endParaRPr lang="fr-BE" dirty="0"/>
          </a:p>
          <a:p>
            <a:pPr marL="742950" lvl="1" indent="-285750">
              <a:buFontTx/>
              <a:buChar char="-"/>
            </a:pPr>
            <a:r>
              <a:rPr lang="fr-BE" dirty="0"/>
              <a:t>For </a:t>
            </a:r>
            <a:r>
              <a:rPr lang="fr-BE" dirty="0" err="1"/>
              <a:t>other</a:t>
            </a:r>
            <a:r>
              <a:rPr lang="fr-BE" dirty="0"/>
              <a:t> « Date </a:t>
            </a:r>
            <a:r>
              <a:rPr lang="fr-BE" dirty="0" err="1"/>
              <a:t>from</a:t>
            </a:r>
            <a:r>
              <a:rPr lang="fr-BE" dirty="0"/>
              <a:t> »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AB73DA-DE21-4540-AFF4-98271814B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0" y="0"/>
            <a:ext cx="1428750" cy="2009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208065-538A-4FF9-816F-9F1580C1A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409" y="5327054"/>
            <a:ext cx="5963636" cy="15187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678907-F712-4632-88F2-CF889E753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36944"/>
            <a:ext cx="6070723" cy="30109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24A98F8-7495-46E8-8CC5-B92428994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857439"/>
            <a:ext cx="6090303" cy="14887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87C79A-D15A-49EE-9255-DB0F9B0AD74D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850446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Summary</a:t>
            </a:r>
            <a:r>
              <a:rPr lang="fr-BE" dirty="0"/>
              <a:t>	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53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AB73DA-DE21-4540-AFF4-98271814B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0" y="0"/>
            <a:ext cx="1428750" cy="20097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87C79A-D15A-49EE-9255-DB0F9B0AD74D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B0C70-CA4B-4118-B0DC-50158A051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36106"/>
            <a:ext cx="8362950" cy="2247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7020A0-58D0-41E2-9BA9-8F157AE32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786" y="3247292"/>
            <a:ext cx="67627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959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Party » &amp; « </a:t>
            </a:r>
            <a:r>
              <a:rPr lang="fr-BE" dirty="0" err="1"/>
              <a:t>Company</a:t>
            </a:r>
            <a:r>
              <a:rPr lang="fr-BE" dirty="0"/>
              <a:t> » &amp; « </a:t>
            </a:r>
            <a:r>
              <a:rPr lang="fr-BE" dirty="0" err="1"/>
              <a:t>Employee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7AEA2-7BC1-4EBB-9CBB-5AE700ED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54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34E97E-28BE-4363-BFC8-C58882B474B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284223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AA7CAE-755A-4952-8A8B-884F657323A1}"/>
              </a:ext>
            </a:extLst>
          </p:cNvPr>
          <p:cNvSpPr txBox="1"/>
          <p:nvPr/>
        </p:nvSpPr>
        <p:spPr>
          <a:xfrm>
            <a:off x="838200" y="912054"/>
            <a:ext cx="107324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activate</a:t>
            </a:r>
            <a:r>
              <a:rPr lang="fr-BE" dirty="0"/>
              <a:t> modules and </a:t>
            </a:r>
            <a:r>
              <a:rPr lang="fr-BE" dirty="0" err="1"/>
              <a:t>create</a:t>
            </a:r>
            <a:r>
              <a:rPr lang="fr-BE" dirty="0"/>
              <a:t> </a:t>
            </a:r>
            <a:r>
              <a:rPr lang="fr-BE" dirty="0" err="1"/>
              <a:t>database</a:t>
            </a:r>
            <a:r>
              <a:rPr lang="fr-BE" dirty="0"/>
              <a:t> content </a:t>
            </a:r>
            <a:r>
              <a:rPr lang="fr-BE" dirty="0" err="1"/>
              <a:t>related</a:t>
            </a:r>
            <a:r>
              <a:rPr lang="fr-BE" dirty="0"/>
              <a:t> to the </a:t>
            </a:r>
            <a:r>
              <a:rPr lang="fr-BE" dirty="0" err="1"/>
              <a:t>following</a:t>
            </a:r>
            <a:r>
              <a:rPr lang="fr-BE" dirty="0"/>
              <a:t> </a:t>
            </a:r>
            <a:r>
              <a:rPr lang="fr-BE" dirty="0" err="1"/>
              <a:t>entities</a:t>
            </a:r>
            <a:r>
              <a:rPr lang="fr-BE" dirty="0"/>
              <a:t> :</a:t>
            </a:r>
            <a:br>
              <a:rPr lang="fr-BE" dirty="0"/>
            </a:br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« Party » : an 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represents</a:t>
            </a:r>
            <a:r>
              <a:rPr lang="fr-BE" dirty="0"/>
              <a:t> </a:t>
            </a:r>
            <a:r>
              <a:rPr lang="fr-BE" dirty="0" err="1"/>
              <a:t>some</a:t>
            </a:r>
            <a:r>
              <a:rPr lang="fr-BE" dirty="0"/>
              <a:t> ERP-relevant </a:t>
            </a:r>
            <a:r>
              <a:rPr lang="fr-BE" dirty="0" err="1"/>
              <a:t>actor</a:t>
            </a:r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« </a:t>
            </a:r>
            <a:r>
              <a:rPr lang="fr-BE" dirty="0" err="1"/>
              <a:t>Company</a:t>
            </a:r>
            <a:r>
              <a:rPr lang="fr-BE" dirty="0"/>
              <a:t> » : a </a:t>
            </a:r>
            <a:r>
              <a:rPr lang="fr-BE" dirty="0" err="1"/>
              <a:t>specialized</a:t>
            </a:r>
            <a:r>
              <a:rPr lang="fr-BE" dirty="0"/>
              <a:t> « Party » </a:t>
            </a:r>
            <a:r>
              <a:rPr lang="fr-BE" dirty="0" err="1"/>
              <a:t>entity</a:t>
            </a:r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« </a:t>
            </a:r>
            <a:r>
              <a:rPr lang="fr-BE" dirty="0" err="1"/>
              <a:t>Employee</a:t>
            </a:r>
            <a:r>
              <a:rPr lang="fr-BE" dirty="0"/>
              <a:t> » : a </a:t>
            </a:r>
            <a:r>
              <a:rPr lang="fr-BE" dirty="0" err="1"/>
              <a:t>specialized</a:t>
            </a:r>
            <a:r>
              <a:rPr lang="fr-BE" dirty="0"/>
              <a:t> « Party » </a:t>
            </a:r>
            <a:r>
              <a:rPr lang="fr-BE" dirty="0" err="1"/>
              <a:t>entity</a:t>
            </a:r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« Parties </a:t>
            </a:r>
            <a:r>
              <a:rPr lang="fr-BE" dirty="0" err="1"/>
              <a:t>associated</a:t>
            </a:r>
            <a:r>
              <a:rPr lang="fr-BE" dirty="0"/>
              <a:t> to Sales » : a « Party » </a:t>
            </a:r>
            <a:r>
              <a:rPr lang="fr-BE" dirty="0" err="1"/>
              <a:t>role</a:t>
            </a:r>
            <a:r>
              <a:rPr lang="fr-BE" dirty="0"/>
              <a:t> (</a:t>
            </a:r>
            <a:r>
              <a:rPr lang="fr-BE" dirty="0" err="1"/>
              <a:t>activated</a:t>
            </a:r>
            <a:r>
              <a:rPr lang="fr-BE" dirty="0"/>
              <a:t> and </a:t>
            </a:r>
            <a:r>
              <a:rPr lang="fr-BE" dirty="0" err="1"/>
              <a:t>installed</a:t>
            </a:r>
            <a:r>
              <a:rPr lang="fr-BE" dirty="0"/>
              <a:t> </a:t>
            </a:r>
            <a:r>
              <a:rPr lang="fr-BE" dirty="0" err="1"/>
              <a:t>later</a:t>
            </a:r>
            <a:r>
              <a:rPr lang="fr-BE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« 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r>
              <a:rPr lang="fr-BE" dirty="0"/>
              <a:t> » : a « Party » </a:t>
            </a:r>
            <a:r>
              <a:rPr lang="fr-BE" dirty="0" err="1"/>
              <a:t>role</a:t>
            </a:r>
            <a:r>
              <a:rPr lang="fr-BE" dirty="0"/>
              <a:t> (</a:t>
            </a:r>
            <a:r>
              <a:rPr lang="fr-BE" dirty="0" err="1"/>
              <a:t>activated</a:t>
            </a:r>
            <a:r>
              <a:rPr lang="fr-BE" dirty="0"/>
              <a:t> and </a:t>
            </a:r>
            <a:r>
              <a:rPr lang="fr-BE" dirty="0" err="1"/>
              <a:t>installed</a:t>
            </a:r>
            <a:r>
              <a:rPr lang="fr-BE" dirty="0"/>
              <a:t> </a:t>
            </a:r>
            <a:r>
              <a:rPr lang="fr-BE" dirty="0" err="1"/>
              <a:t>later</a:t>
            </a:r>
            <a:r>
              <a:rPr lang="fr-BE" dirty="0"/>
              <a:t>)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2EFE5-6B72-4D4E-9535-E943BD2B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55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F25369-9CC0-44D4-8D0B-612C7BDABE00}"/>
              </a:ext>
            </a:extLst>
          </p:cNvPr>
          <p:cNvSpPr txBox="1"/>
          <p:nvPr/>
        </p:nvSpPr>
        <p:spPr>
          <a:xfrm>
            <a:off x="3235569" y="3798332"/>
            <a:ext cx="1354015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Party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FD7017-DBAA-41BF-ADE3-49513045C548}"/>
              </a:ext>
            </a:extLst>
          </p:cNvPr>
          <p:cNvSpPr txBox="1"/>
          <p:nvPr/>
        </p:nvSpPr>
        <p:spPr>
          <a:xfrm>
            <a:off x="4473209" y="4958191"/>
            <a:ext cx="1474177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Employee</a:t>
            </a:r>
            <a:endParaRPr lang="en-B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1A7EE8-66F6-4A14-8614-F7EBBC6ABF23}"/>
              </a:ext>
            </a:extLst>
          </p:cNvPr>
          <p:cNvSpPr txBox="1"/>
          <p:nvPr/>
        </p:nvSpPr>
        <p:spPr>
          <a:xfrm>
            <a:off x="1838447" y="4958191"/>
            <a:ext cx="1474177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Company</a:t>
            </a:r>
            <a:endParaRPr lang="en-B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714B2-AFFA-4592-9FD4-9A7DB4EDCB6C}"/>
              </a:ext>
            </a:extLst>
          </p:cNvPr>
          <p:cNvSpPr txBox="1"/>
          <p:nvPr/>
        </p:nvSpPr>
        <p:spPr>
          <a:xfrm>
            <a:off x="5961187" y="3429000"/>
            <a:ext cx="2963005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r-BE" dirty="0"/>
              <a:t>Party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A7223B-5AB9-4F93-AA71-F777AC43E065}"/>
              </a:ext>
            </a:extLst>
          </p:cNvPr>
          <p:cNvSpPr txBox="1"/>
          <p:nvPr/>
        </p:nvSpPr>
        <p:spPr>
          <a:xfrm>
            <a:off x="5961187" y="4218288"/>
            <a:ext cx="2963005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r-BE" dirty="0"/>
              <a:t>Party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C70A378-88F1-4E38-B7DC-9FA63CD71BDC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 flipV="1">
            <a:off x="4589584" y="3613666"/>
            <a:ext cx="1371603" cy="36933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BAAB265-40CA-48DE-AC0C-38D0606199C0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>
            <a:off x="4589584" y="3982998"/>
            <a:ext cx="1371603" cy="41995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3EBAB75-EB52-456D-9B2A-07A42ED8EABE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rot="5400000">
            <a:off x="2848794" y="3894407"/>
            <a:ext cx="790527" cy="133704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75CC941-5AFE-44C7-9A3D-ECFBFCAA8417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 rot="16200000" flipH="1">
            <a:off x="4166174" y="3914066"/>
            <a:ext cx="790527" cy="12977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02DC5D1C-96EA-49E9-94D9-4BC117BEB4AF}"/>
              </a:ext>
            </a:extLst>
          </p:cNvPr>
          <p:cNvSpPr/>
          <p:nvPr/>
        </p:nvSpPr>
        <p:spPr>
          <a:xfrm>
            <a:off x="3811468" y="4332644"/>
            <a:ext cx="184637" cy="22860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DF9CB21-D1DF-4E19-91C2-F920DC9FB99D}"/>
              </a:ext>
            </a:extLst>
          </p:cNvPr>
          <p:cNvCxnSpPr>
            <a:stCxn id="10" idx="3"/>
            <a:endCxn id="9" idx="1"/>
          </p:cNvCxnSpPr>
          <p:nvPr/>
        </p:nvCxnSpPr>
        <p:spPr>
          <a:xfrm>
            <a:off x="3312624" y="5142857"/>
            <a:ext cx="11605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C62E70BD-60D3-47B2-BCDE-F78AE4D94EEE}"/>
              </a:ext>
            </a:extLst>
          </p:cNvPr>
          <p:cNvSpPr/>
          <p:nvPr/>
        </p:nvSpPr>
        <p:spPr>
          <a:xfrm rot="5400000">
            <a:off x="3550018" y="5028557"/>
            <a:ext cx="184637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B61E83AE-6707-44A9-8FB3-3D2D143770CF}"/>
              </a:ext>
            </a:extLst>
          </p:cNvPr>
          <p:cNvSpPr/>
          <p:nvPr/>
        </p:nvSpPr>
        <p:spPr>
          <a:xfrm rot="16200000">
            <a:off x="3334606" y="5028557"/>
            <a:ext cx="184637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4AC4FB-AAB7-426B-B380-1CF4046A540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4396F8-220B-4E7E-BAFD-C14B6CAD11B9}"/>
              </a:ext>
            </a:extLst>
          </p:cNvPr>
          <p:cNvSpPr txBox="1"/>
          <p:nvPr/>
        </p:nvSpPr>
        <p:spPr>
          <a:xfrm>
            <a:off x="3939260" y="4293055"/>
            <a:ext cx="34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400" dirty="0"/>
              <a:t>*</a:t>
            </a:r>
            <a:endParaRPr lang="en-BE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F23D6A-C1F3-408C-8048-72DE9FD2982C}"/>
              </a:ext>
            </a:extLst>
          </p:cNvPr>
          <p:cNvSpPr txBox="1"/>
          <p:nvPr/>
        </p:nvSpPr>
        <p:spPr>
          <a:xfrm>
            <a:off x="1349619" y="5882760"/>
            <a:ext cx="7851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* : This </a:t>
            </a:r>
            <a:r>
              <a:rPr lang="fr-BE" dirty="0" err="1"/>
              <a:t>specialization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exclusive and not </a:t>
            </a:r>
            <a:r>
              <a:rPr lang="fr-BE" dirty="0" err="1"/>
              <a:t>complete</a:t>
            </a:r>
            <a:r>
              <a:rPr lang="fr-BE" dirty="0"/>
              <a:t> </a:t>
            </a:r>
            <a:endParaRPr lang="en-B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C98F426-98C5-4202-A425-8A0F4DEAC539}"/>
              </a:ext>
            </a:extLst>
          </p:cNvPr>
          <p:cNvSpPr/>
          <p:nvPr/>
        </p:nvSpPr>
        <p:spPr>
          <a:xfrm>
            <a:off x="7426570" y="4840577"/>
            <a:ext cx="1494692" cy="1314792"/>
          </a:xfrm>
          <a:prstGeom prst="roundRect">
            <a:avLst>
              <a:gd name="adj" fmla="val 7365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2B290-FD3D-4725-A7C8-3C5DC08F9E62}"/>
              </a:ext>
            </a:extLst>
          </p:cNvPr>
          <p:cNvSpPr txBox="1"/>
          <p:nvPr/>
        </p:nvSpPr>
        <p:spPr>
          <a:xfrm>
            <a:off x="7555097" y="5237116"/>
            <a:ext cx="1237640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endParaRPr lang="en-BE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7F793A-5F17-4088-BEFB-33DA8C84D0A9}"/>
              </a:ext>
            </a:extLst>
          </p:cNvPr>
          <p:cNvSpPr txBox="1"/>
          <p:nvPr/>
        </p:nvSpPr>
        <p:spPr>
          <a:xfrm>
            <a:off x="7555098" y="5685592"/>
            <a:ext cx="1237640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Role</a:t>
            </a:r>
            <a:endParaRPr lang="en-BE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0B0B61-7D3F-499F-B966-35080C5A5481}"/>
              </a:ext>
            </a:extLst>
          </p:cNvPr>
          <p:cNvSpPr txBox="1"/>
          <p:nvPr/>
        </p:nvSpPr>
        <p:spPr>
          <a:xfrm>
            <a:off x="7555096" y="5235439"/>
            <a:ext cx="12376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endParaRPr lang="en-BE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47D27B-EA68-4AF1-AE2A-80C6DD1C8BEF}"/>
              </a:ext>
            </a:extLst>
          </p:cNvPr>
          <p:cNvSpPr txBox="1"/>
          <p:nvPr/>
        </p:nvSpPr>
        <p:spPr>
          <a:xfrm>
            <a:off x="7555097" y="5683915"/>
            <a:ext cx="12376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Role</a:t>
            </a:r>
            <a:endParaRPr lang="en-BE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45D833-59E5-455C-A57C-124803D01ED6}"/>
              </a:ext>
            </a:extLst>
          </p:cNvPr>
          <p:cNvSpPr txBox="1"/>
          <p:nvPr/>
        </p:nvSpPr>
        <p:spPr>
          <a:xfrm>
            <a:off x="7732621" y="4853342"/>
            <a:ext cx="88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Legend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7345664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2EFE5-6B72-4D4E-9535-E943BD2B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56</a:t>
            </a:fld>
            <a:endParaRPr lang="en-B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E72642-DB68-45FB-B74A-7D6709FD4E93}"/>
              </a:ext>
            </a:extLst>
          </p:cNvPr>
          <p:cNvSpPr txBox="1"/>
          <p:nvPr/>
        </p:nvSpPr>
        <p:spPr>
          <a:xfrm>
            <a:off x="838200" y="971847"/>
            <a:ext cx="105155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/>
              <a:t>« User » vs. « Party »</a:t>
            </a:r>
            <a:br>
              <a:rPr lang="fr-BE" dirty="0"/>
            </a:b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A « User » </a:t>
            </a:r>
            <a:r>
              <a:rPr lang="fr-BE" dirty="0" err="1"/>
              <a:t>is</a:t>
            </a:r>
            <a:r>
              <a:rPr lang="fr-BE" dirty="0"/>
              <a:t> a user of the system </a:t>
            </a:r>
            <a:r>
              <a:rPr lang="fr-BE" dirty="0" err="1"/>
              <a:t>with</a:t>
            </a:r>
            <a:r>
              <a:rPr lang="fr-BE" dirty="0"/>
              <a:t> login and </a:t>
            </a:r>
            <a:r>
              <a:rPr lang="fr-BE" dirty="0" err="1"/>
              <a:t>password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/>
              <a:t>A « User » </a:t>
            </a:r>
            <a:r>
              <a:rPr lang="fr-BE" dirty="0" err="1"/>
              <a:t>is</a:t>
            </a:r>
            <a:r>
              <a:rPr lang="fr-BE" dirty="0"/>
              <a:t> not a « Party ».</a:t>
            </a:r>
          </a:p>
          <a:p>
            <a:pPr marL="285750" indent="-285750">
              <a:buFontTx/>
              <a:buChar char="-"/>
            </a:pPr>
            <a:r>
              <a:rPr lang="fr-BE" dirty="0"/>
              <a:t>A « User » </a:t>
            </a:r>
            <a:r>
              <a:rPr lang="fr-BE" dirty="0" err="1"/>
              <a:t>is</a:t>
            </a:r>
            <a:r>
              <a:rPr lang="fr-BE" dirty="0"/>
              <a:t> not </a:t>
            </a:r>
            <a:r>
              <a:rPr lang="fr-BE" dirty="0" err="1"/>
              <a:t>necessarily</a:t>
            </a:r>
            <a:r>
              <a:rPr lang="fr-BE" dirty="0"/>
              <a:t> an « </a:t>
            </a:r>
            <a:r>
              <a:rPr lang="fr-BE" dirty="0" err="1"/>
              <a:t>Employee</a:t>
            </a:r>
            <a:r>
              <a:rPr lang="fr-BE" dirty="0"/>
              <a:t> » of the « </a:t>
            </a:r>
            <a:r>
              <a:rPr lang="fr-BE" dirty="0" err="1"/>
              <a:t>Company</a:t>
            </a:r>
            <a:r>
              <a:rPr lang="fr-BE" dirty="0"/>
              <a:t> ». </a:t>
            </a:r>
            <a:r>
              <a:rPr lang="fr-BE" dirty="0" err="1"/>
              <a:t>F.i</a:t>
            </a:r>
            <a:r>
              <a:rPr lang="fr-BE" dirty="0"/>
              <a:t>. </a:t>
            </a:r>
            <a:r>
              <a:rPr lang="fr-BE" dirty="0" err="1"/>
              <a:t>he</a:t>
            </a:r>
            <a:r>
              <a:rPr lang="fr-BE" dirty="0"/>
              <a:t>/</a:t>
            </a:r>
            <a:r>
              <a:rPr lang="fr-BE" dirty="0" err="1"/>
              <a:t>she</a:t>
            </a:r>
            <a:r>
              <a:rPr lang="fr-BE" dirty="0"/>
              <a:t> can </a:t>
            </a:r>
            <a:r>
              <a:rPr lang="fr-BE" dirty="0" err="1"/>
              <a:t>be</a:t>
            </a:r>
            <a:r>
              <a:rPr lang="fr-BE" dirty="0"/>
              <a:t> a consultant.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default user </a:t>
            </a:r>
            <a:r>
              <a:rPr lang="fr-BE" dirty="0" err="1"/>
              <a:t>is</a:t>
            </a:r>
            <a:r>
              <a:rPr lang="fr-BE" dirty="0"/>
              <a:t> « admin ».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C5691F-9024-4EB8-9DDF-DB7F9BE7C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87" y="4768805"/>
            <a:ext cx="6103382" cy="20690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00BF68-3733-408A-8325-31D552A8E60C}"/>
              </a:ext>
            </a:extLst>
          </p:cNvPr>
          <p:cNvSpPr txBox="1"/>
          <p:nvPr/>
        </p:nvSpPr>
        <p:spPr>
          <a:xfrm>
            <a:off x="7260593" y="5341679"/>
            <a:ext cx="4871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The content of the « </a:t>
            </a:r>
            <a:r>
              <a:rPr lang="fr-BE" dirty="0" err="1"/>
              <a:t>party_party</a:t>
            </a:r>
            <a:r>
              <a:rPr lang="fr-BE" dirty="0"/>
              <a:t> » </a:t>
            </a:r>
            <a:r>
              <a:rPr lang="fr-BE" dirty="0" err="1"/>
              <a:t>database</a:t>
            </a:r>
            <a:r>
              <a:rPr lang="fr-BE" dirty="0"/>
              <a:t> table </a:t>
            </a:r>
            <a:r>
              <a:rPr lang="fr-BE" dirty="0" err="1"/>
              <a:t>with</a:t>
            </a:r>
            <a:r>
              <a:rPr lang="fr-BE" dirty="0"/>
              <a:t> « </a:t>
            </a:r>
            <a:r>
              <a:rPr lang="fr-BE" dirty="0" err="1"/>
              <a:t>Company</a:t>
            </a:r>
            <a:r>
              <a:rPr lang="fr-BE" dirty="0"/>
              <a:t> », « </a:t>
            </a:r>
            <a:r>
              <a:rPr lang="fr-BE" dirty="0" err="1"/>
              <a:t>Employee</a:t>
            </a:r>
            <a:r>
              <a:rPr lang="fr-BE" dirty="0"/>
              <a:t> » and « Supplier » (</a:t>
            </a:r>
            <a:r>
              <a:rPr lang="fr-BE" dirty="0" err="1"/>
              <a:t>installed</a:t>
            </a:r>
            <a:r>
              <a:rPr lang="fr-BE" dirty="0"/>
              <a:t> </a:t>
            </a:r>
            <a:r>
              <a:rPr lang="fr-BE" dirty="0" err="1"/>
              <a:t>later</a:t>
            </a:r>
            <a:r>
              <a:rPr lang="fr-BE" dirty="0"/>
              <a:t>) </a:t>
            </a:r>
            <a:r>
              <a:rPr lang="fr-BE" dirty="0" err="1"/>
              <a:t>entities</a:t>
            </a:r>
            <a:endParaRPr lang="fr-B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D71F6D-9E58-4A51-ADC4-E90C75406B80}"/>
              </a:ext>
            </a:extLst>
          </p:cNvPr>
          <p:cNvSpPr txBox="1"/>
          <p:nvPr/>
        </p:nvSpPr>
        <p:spPr>
          <a:xfrm>
            <a:off x="7260593" y="3087411"/>
            <a:ext cx="4592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The content of the « </a:t>
            </a:r>
            <a:r>
              <a:rPr lang="fr-BE" dirty="0" err="1"/>
              <a:t>res_user</a:t>
            </a:r>
            <a:r>
              <a:rPr lang="fr-BE" dirty="0"/>
              <a:t> » </a:t>
            </a:r>
            <a:r>
              <a:rPr lang="fr-BE" dirty="0" err="1"/>
              <a:t>database</a:t>
            </a:r>
            <a:r>
              <a:rPr lang="fr-BE" dirty="0"/>
              <a:t> table </a:t>
            </a:r>
            <a:r>
              <a:rPr lang="fr-BE" dirty="0" err="1"/>
              <a:t>with</a:t>
            </a:r>
            <a:r>
              <a:rPr lang="fr-BE" dirty="0"/>
              <a:t> « User » </a:t>
            </a:r>
            <a:r>
              <a:rPr lang="fr-BE" dirty="0" err="1"/>
              <a:t>entities</a:t>
            </a:r>
            <a:endParaRPr lang="fr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1E391-E9E6-4437-97BD-770288FB3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42639"/>
            <a:ext cx="60198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270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Party »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69853-3CEB-4FE2-B2A1-0CAAA79A2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57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D4159A-0759-4729-B802-2CC42F8FF50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233476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E734F-8298-48DF-9657-AA598445572F}"/>
              </a:ext>
            </a:extLst>
          </p:cNvPr>
          <p:cNvSpPr txBox="1"/>
          <p:nvPr/>
        </p:nvSpPr>
        <p:spPr>
          <a:xfrm>
            <a:off x="749300" y="1111794"/>
            <a:ext cx="1106678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/>
              <a:t>A « Party » </a:t>
            </a:r>
            <a:r>
              <a:rPr lang="fr-BE" dirty="0" err="1"/>
              <a:t>is</a:t>
            </a:r>
            <a:r>
              <a:rPr lang="fr-BE" dirty="0"/>
              <a:t> an 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stands for the </a:t>
            </a:r>
            <a:r>
              <a:rPr lang="fr-BE" dirty="0" err="1"/>
              <a:t>common</a:t>
            </a:r>
            <a:r>
              <a:rPr lang="fr-BE" dirty="0"/>
              <a:t> </a:t>
            </a:r>
            <a:r>
              <a:rPr lang="fr-BE" dirty="0" err="1"/>
              <a:t>properties</a:t>
            </a:r>
            <a:r>
              <a:rPr lang="fr-BE" dirty="0"/>
              <a:t> of a </a:t>
            </a:r>
            <a:r>
              <a:rPr lang="fr-BE" dirty="0" err="1"/>
              <a:t>speciliazed</a:t>
            </a:r>
            <a:r>
              <a:rPr lang="fr-BE" dirty="0"/>
              <a:t> 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such</a:t>
            </a:r>
            <a:r>
              <a:rPr lang="fr-BE" dirty="0"/>
              <a:t> as « </a:t>
            </a:r>
            <a:r>
              <a:rPr lang="fr-BE" dirty="0" err="1"/>
              <a:t>Company</a:t>
            </a:r>
            <a:r>
              <a:rPr lang="fr-BE" dirty="0"/>
              <a:t> », « </a:t>
            </a:r>
            <a:r>
              <a:rPr lang="fr-BE" dirty="0" err="1"/>
              <a:t>Employee</a:t>
            </a:r>
            <a:r>
              <a:rPr lang="fr-BE" dirty="0"/>
              <a:t> », or a </a:t>
            </a:r>
            <a:r>
              <a:rPr lang="fr-BE" dirty="0" err="1"/>
              <a:t>role</a:t>
            </a:r>
            <a:r>
              <a:rPr lang="fr-BE" dirty="0"/>
              <a:t> </a:t>
            </a:r>
            <a:r>
              <a:rPr lang="fr-BE" dirty="0" err="1"/>
              <a:t>entity</a:t>
            </a:r>
            <a:r>
              <a:rPr lang="fr-BE" dirty="0"/>
              <a:t> like « Party 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</a:t>
            </a:r>
            <a:r>
              <a:rPr lang="fr-BE" dirty="0"/>
              <a:t> », etc.</a:t>
            </a:r>
          </a:p>
          <a:p>
            <a:br>
              <a:rPr lang="fr-BE" dirty="0"/>
            </a:b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activate</a:t>
            </a:r>
            <a:r>
              <a:rPr lang="fr-BE" dirty="0"/>
              <a:t> the modules </a:t>
            </a:r>
            <a:r>
              <a:rPr lang="fr-BE" dirty="0" err="1"/>
              <a:t>that</a:t>
            </a:r>
            <a:r>
              <a:rPr lang="fr-BE" dirty="0"/>
              <a:t> relate to « Party ». </a:t>
            </a:r>
            <a:r>
              <a:rPr lang="fr-BE" dirty="0" err="1"/>
              <a:t>Subsequently</a:t>
            </a:r>
            <a:r>
              <a:rPr lang="fr-BE" dirty="0"/>
              <a:t>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</a:t>
            </a:r>
            <a:r>
              <a:rPr lang="fr-BE" dirty="0" err="1"/>
              <a:t>specialized</a:t>
            </a:r>
            <a:r>
              <a:rPr lang="fr-BE" dirty="0"/>
              <a:t> parties : </a:t>
            </a:r>
          </a:p>
          <a:p>
            <a:endParaRPr lang="fr-BE" dirty="0"/>
          </a:p>
          <a:p>
            <a:r>
              <a:rPr lang="fr-BE" dirty="0"/>
              <a:t>The first </a:t>
            </a:r>
            <a:r>
              <a:rPr lang="fr-BE" dirty="0" err="1"/>
              <a:t>approach</a:t>
            </a:r>
            <a:r>
              <a:rPr lang="fr-BE" dirty="0"/>
              <a:t> :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First </a:t>
            </a:r>
            <a:r>
              <a:rPr lang="fr-BE" dirty="0" err="1"/>
              <a:t>define</a:t>
            </a:r>
            <a:r>
              <a:rPr lang="fr-BE" dirty="0"/>
              <a:t> a « Party » </a:t>
            </a:r>
            <a:r>
              <a:rPr lang="fr-BE" dirty="0" err="1"/>
              <a:t>with</a:t>
            </a:r>
            <a:r>
              <a:rPr lang="fr-BE" dirty="0"/>
              <a:t> the </a:t>
            </a:r>
            <a:r>
              <a:rPr lang="fr-BE" dirty="0" err="1"/>
              <a:t>idea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referenced</a:t>
            </a:r>
            <a:r>
              <a:rPr lang="fr-BE" dirty="0"/>
              <a:t> by a </a:t>
            </a:r>
            <a:r>
              <a:rPr lang="fr-BE" dirty="0" err="1"/>
              <a:t>specialized</a:t>
            </a:r>
            <a:r>
              <a:rPr lang="fr-BE" dirty="0"/>
              <a:t> </a:t>
            </a:r>
            <a:r>
              <a:rPr lang="fr-BE" dirty="0" err="1"/>
              <a:t>entity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Subsequently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the </a:t>
            </a:r>
            <a:r>
              <a:rPr lang="fr-BE" dirty="0" err="1"/>
              <a:t>specialized</a:t>
            </a:r>
            <a:r>
              <a:rPr lang="fr-BE" dirty="0"/>
              <a:t> </a:t>
            </a:r>
            <a:r>
              <a:rPr lang="fr-BE" dirty="0" err="1"/>
              <a:t>entity</a:t>
            </a:r>
            <a:r>
              <a:rPr lang="fr-BE" dirty="0"/>
              <a:t> (e.g. a « </a:t>
            </a:r>
            <a:r>
              <a:rPr lang="fr-BE" dirty="0" err="1"/>
              <a:t>Company</a:t>
            </a:r>
            <a:r>
              <a:rPr lang="fr-BE" dirty="0"/>
              <a:t> ») </a:t>
            </a:r>
            <a:r>
              <a:rPr lang="fr-BE" dirty="0" err="1"/>
              <a:t>with</a:t>
            </a:r>
            <a:r>
              <a:rPr lang="fr-BE" dirty="0"/>
              <a:t> </a:t>
            </a:r>
            <a:r>
              <a:rPr lang="fr-BE" dirty="0" err="1"/>
              <a:t>reference</a:t>
            </a:r>
            <a:r>
              <a:rPr lang="fr-BE" dirty="0"/>
              <a:t> to </a:t>
            </a:r>
            <a:r>
              <a:rPr lang="fr-BE" dirty="0" err="1"/>
              <a:t>its</a:t>
            </a:r>
            <a:r>
              <a:rPr lang="fr-BE" dirty="0"/>
              <a:t> « Party » parent.</a:t>
            </a:r>
          </a:p>
          <a:p>
            <a:endParaRPr lang="fr-BE" dirty="0"/>
          </a:p>
          <a:p>
            <a:r>
              <a:rPr lang="fr-BE" dirty="0"/>
              <a:t>The second </a:t>
            </a:r>
            <a:r>
              <a:rPr lang="fr-BE" dirty="0" err="1"/>
              <a:t>approach</a:t>
            </a:r>
            <a:r>
              <a:rPr lang="fr-BE" dirty="0"/>
              <a:t> :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Define</a:t>
            </a:r>
            <a:r>
              <a:rPr lang="fr-BE" dirty="0"/>
              <a:t> the </a:t>
            </a:r>
            <a:r>
              <a:rPr lang="fr-BE" dirty="0" err="1"/>
              <a:t>specialized</a:t>
            </a:r>
            <a:r>
              <a:rPr lang="fr-BE" dirty="0"/>
              <a:t> </a:t>
            </a:r>
            <a:r>
              <a:rPr lang="fr-BE" dirty="0" err="1"/>
              <a:t>entity</a:t>
            </a:r>
            <a:r>
              <a:rPr lang="fr-BE" dirty="0"/>
              <a:t> like « </a:t>
            </a:r>
            <a:r>
              <a:rPr lang="fr-BE" dirty="0" err="1"/>
              <a:t>Company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Doing</a:t>
            </a:r>
            <a:r>
              <a:rPr lang="fr-BE" dirty="0"/>
              <a:t> </a:t>
            </a:r>
            <a:r>
              <a:rPr lang="fr-BE" dirty="0" err="1"/>
              <a:t>so</a:t>
            </a:r>
            <a:r>
              <a:rPr lang="fr-BE" dirty="0"/>
              <a:t>, the system </a:t>
            </a:r>
            <a:r>
              <a:rPr lang="fr-BE" dirty="0" err="1"/>
              <a:t>lets</a:t>
            </a:r>
            <a:r>
              <a:rPr lang="fr-BE" dirty="0"/>
              <a:t> </a:t>
            </a:r>
            <a:r>
              <a:rPr lang="fr-BE" dirty="0" err="1"/>
              <a:t>you</a:t>
            </a:r>
            <a:r>
              <a:rPr lang="fr-BE" dirty="0"/>
              <a:t> </a:t>
            </a:r>
            <a:r>
              <a:rPr lang="fr-BE" dirty="0" err="1"/>
              <a:t>create</a:t>
            </a:r>
            <a:r>
              <a:rPr lang="fr-BE" dirty="0"/>
              <a:t> the « Party » </a:t>
            </a:r>
            <a:r>
              <a:rPr lang="fr-BE" dirty="0" err="1"/>
              <a:t>entity</a:t>
            </a:r>
            <a:r>
              <a:rPr lang="fr-BE" dirty="0"/>
              <a:t> on the </a:t>
            </a:r>
            <a:r>
              <a:rPr lang="fr-BE" dirty="0" err="1"/>
              <a:t>fly</a:t>
            </a:r>
            <a:endParaRPr lang="fr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6262D-8A0C-4BDA-83B2-F465E1B66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58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D13A68-5650-4DD9-B172-7E81EB4C701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923343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876455-EE31-4BF3-A147-D59232C92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74F323-E61A-4A2B-82D0-734D8F56E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D559C0-C288-49C7-A607-66455F0C3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59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FB1457-43F6-4337-9C67-D04E996CC02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21248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Configuration </a:t>
            </a:r>
            <a:r>
              <a:rPr lang="fr-BE" dirty="0" err="1"/>
              <a:t>Wizard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931779-2F13-4CB1-821A-902FC57C57F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550109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Documentation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424A40-EF5B-4F5F-AB91-BB1521175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60</a:t>
            </a:fld>
            <a:endParaRPr lang="en-B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1424BE-024F-4374-AAC3-3C206D7E44CC}"/>
              </a:ext>
            </a:extLst>
          </p:cNvPr>
          <p:cNvSpPr txBox="1"/>
          <p:nvPr/>
        </p:nvSpPr>
        <p:spPr>
          <a:xfrm>
            <a:off x="838200" y="12224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/>
              <a:t>[</a:t>
            </a:r>
            <a:r>
              <a:rPr lang="en-BE" dirty="0">
                <a:hlinkClick r:id="rId2"/>
              </a:rPr>
              <a:t>https://docs.tryton.org/en/latest/party.html#index-party</a:t>
            </a:r>
            <a:r>
              <a:rPr lang="fr-BE" dirty="0"/>
              <a:t>]</a:t>
            </a:r>
            <a:endParaRPr lang="en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577DFC-26DB-4430-B791-735510681344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475524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 - Activation</a:t>
            </a:r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A99779-E3F1-4F40-B9F3-1B432100AAB6}"/>
              </a:ext>
            </a:extLst>
          </p:cNvPr>
          <p:cNvSpPr txBox="1"/>
          <p:nvPr/>
        </p:nvSpPr>
        <p:spPr>
          <a:xfrm>
            <a:off x="838200" y="941032"/>
            <a:ext cx="632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ensure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all « Party » modules are </a:t>
            </a:r>
            <a:r>
              <a:rPr lang="fr-BE" dirty="0" err="1"/>
              <a:t>activated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44639-6437-4B1C-A6B9-79E9C56D4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61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32A86D-FF9E-48EF-A441-7B086D23B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59466"/>
            <a:ext cx="6632984" cy="251885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E30A97A-1779-46C7-8DA0-191568B14B8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A4168E-5DB5-4B19-A341-E3D9EE75C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68" y="1424082"/>
            <a:ext cx="6712115" cy="266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377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 - Activation</a:t>
            </a:r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A99779-E3F1-4F40-B9F3-1B432100AAB6}"/>
              </a:ext>
            </a:extLst>
          </p:cNvPr>
          <p:cNvSpPr txBox="1"/>
          <p:nvPr/>
        </p:nvSpPr>
        <p:spPr>
          <a:xfrm>
            <a:off x="838200" y="941032"/>
            <a:ext cx="632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ensure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all « Party » modules are </a:t>
            </a:r>
            <a:r>
              <a:rPr lang="fr-BE" dirty="0" err="1"/>
              <a:t>activated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44639-6437-4B1C-A6B9-79E9C56D4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62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3E143-FF18-49DB-9FCE-6F74806FE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4082"/>
            <a:ext cx="7143750" cy="2876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A9C522-22FF-4458-8862-DAEDFBF87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1062" y="1424082"/>
            <a:ext cx="27336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414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876455-EE31-4BF3-A147-D59232C92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Party »  - The </a:t>
            </a:r>
            <a:r>
              <a:rPr lang="fr-BE" dirty="0" err="1"/>
              <a:t>entity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74F323-E61A-4A2B-82D0-734D8F56E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D559C0-C288-49C7-A607-66455F0C3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63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FB1457-43F6-4337-9C67-D04E996CC02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746026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dirty="0"/>
              <a:t>« Party »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44639-6437-4B1C-A6B9-79E9C56D4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64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22B335-A462-4822-9816-ABD9EEB797D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D30BEC-BAB4-4085-A960-28610F42D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0"/>
            <a:ext cx="2047875" cy="2362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446CED-5FEB-4A0C-979B-4B3B246C9B9B}"/>
              </a:ext>
            </a:extLst>
          </p:cNvPr>
          <p:cNvSpPr txBox="1"/>
          <p:nvPr/>
        </p:nvSpPr>
        <p:spPr>
          <a:xfrm>
            <a:off x="838199" y="1045707"/>
            <a:ext cx="88597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Allthough</a:t>
            </a:r>
            <a:r>
              <a:rPr lang="fr-BE" dirty="0"/>
              <a:t> the « Party » modules are </a:t>
            </a:r>
            <a:r>
              <a:rPr lang="fr-BE" dirty="0" err="1"/>
              <a:t>activated</a:t>
            </a:r>
            <a:r>
              <a:rPr lang="fr-BE" dirty="0"/>
              <a:t> and accessible,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defer</a:t>
            </a:r>
            <a:r>
              <a:rPr lang="fr-BE" dirty="0"/>
              <a:t> </a:t>
            </a:r>
            <a:r>
              <a:rPr lang="fr-BE" dirty="0" err="1"/>
              <a:t>using</a:t>
            </a:r>
            <a:r>
              <a:rPr lang="fr-BE" dirty="0"/>
              <a:t> </a:t>
            </a:r>
            <a:r>
              <a:rPr lang="fr-BE" dirty="0" err="1"/>
              <a:t>them</a:t>
            </a:r>
            <a:r>
              <a:rPr lang="fr-BE" dirty="0"/>
              <a:t>, </a:t>
            </a:r>
            <a:r>
              <a:rPr lang="fr-BE" dirty="0" err="1"/>
              <a:t>after</a:t>
            </a:r>
            <a:r>
              <a:rPr lang="fr-BE" dirty="0"/>
              <a:t> </a:t>
            </a:r>
            <a:r>
              <a:rPr lang="fr-BE" dirty="0" err="1"/>
              <a:t>activating</a:t>
            </a:r>
            <a:r>
              <a:rPr lang="fr-BE" dirty="0"/>
              <a:t> </a:t>
            </a:r>
            <a:r>
              <a:rPr lang="fr-BE" dirty="0" err="1"/>
              <a:t>respectively</a:t>
            </a:r>
            <a:r>
              <a:rPr lang="fr-BE" dirty="0"/>
              <a:t> :</a:t>
            </a:r>
          </a:p>
          <a:p>
            <a:pPr marL="285750" indent="-285750">
              <a:buFontTx/>
              <a:buChar char="-"/>
            </a:pPr>
            <a:r>
              <a:rPr lang="fr-BE" dirty="0"/>
              <a:t>« Party </a:t>
            </a:r>
            <a:r>
              <a:rPr lang="fr-BE" dirty="0" err="1"/>
              <a:t>Specializations</a:t>
            </a:r>
            <a:r>
              <a:rPr lang="fr-BE" dirty="0"/>
              <a:t> » like « </a:t>
            </a:r>
            <a:r>
              <a:rPr lang="fr-BE" dirty="0" err="1"/>
              <a:t>Company</a:t>
            </a:r>
            <a:r>
              <a:rPr lang="fr-BE" dirty="0"/>
              <a:t> », « </a:t>
            </a:r>
            <a:r>
              <a:rPr lang="fr-BE" dirty="0" err="1"/>
              <a:t>Employee</a:t>
            </a:r>
            <a:r>
              <a:rPr lang="fr-BE" dirty="0"/>
              <a:t> » or</a:t>
            </a:r>
          </a:p>
          <a:p>
            <a:pPr marL="285750" indent="-285750">
              <a:buFontTx/>
              <a:buChar char="-"/>
            </a:pPr>
            <a:r>
              <a:rPr lang="fr-BE" dirty="0"/>
              <a:t>« Party </a:t>
            </a:r>
            <a:r>
              <a:rPr lang="fr-BE" dirty="0" err="1"/>
              <a:t>Roles</a:t>
            </a:r>
            <a:r>
              <a:rPr lang="fr-BE" dirty="0"/>
              <a:t> » like « Parties </a:t>
            </a:r>
            <a:r>
              <a:rPr lang="fr-BE" dirty="0" err="1"/>
              <a:t>associated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Sales or </a:t>
            </a:r>
            <a:r>
              <a:rPr lang="fr-BE" dirty="0" err="1"/>
              <a:t>Purchases</a:t>
            </a:r>
            <a:r>
              <a:rPr lang="fr-BE" dirty="0"/>
              <a:t> »</a:t>
            </a:r>
            <a:endParaRPr lang="en-B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86DBF7-0828-4484-833A-8E2C8CF64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464429"/>
            <a:ext cx="6642658" cy="434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362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876455-EE31-4BF3-A147-D59232C92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Party » Configuration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74F323-E61A-4A2B-82D0-734D8F56E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D559C0-C288-49C7-A607-66455F0C3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65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FB1457-43F6-4337-9C67-D04E996CC02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746767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dirty="0"/>
              <a:t>« Party » Configuration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44639-6437-4B1C-A6B9-79E9C56D4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66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22B335-A462-4822-9816-ABD9EEB797D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22F4CD-6359-4799-8C44-DD5E8FD5A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6271" y="0"/>
            <a:ext cx="2175729" cy="17185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C2829B-E2BF-40D2-AE08-7FE541E48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64223"/>
            <a:ext cx="6915150" cy="2362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94F91A-C496-4956-B0DC-9D416D0E04A6}"/>
              </a:ext>
            </a:extLst>
          </p:cNvPr>
          <p:cNvSpPr txBox="1"/>
          <p:nvPr/>
        </p:nvSpPr>
        <p:spPr>
          <a:xfrm>
            <a:off x="838200" y="3833447"/>
            <a:ext cx="5846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Party </a:t>
            </a:r>
            <a:r>
              <a:rPr lang="fr-BE" dirty="0" err="1"/>
              <a:t>Sequence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The Party Identifier Type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Party </a:t>
            </a:r>
            <a:r>
              <a:rPr lang="fr-BE" dirty="0" err="1"/>
              <a:t>Language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884186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356231" cy="462189"/>
          </a:xfrm>
        </p:spPr>
        <p:txBody>
          <a:bodyPr>
            <a:normAutofit/>
          </a:bodyPr>
          <a:lstStyle/>
          <a:p>
            <a:r>
              <a:rPr lang="fr-BE" dirty="0"/>
              <a:t>« Party » Configuration : the </a:t>
            </a:r>
            <a:r>
              <a:rPr lang="fr-BE" dirty="0" err="1"/>
              <a:t>sequence</a:t>
            </a:r>
            <a:r>
              <a:rPr lang="fr-BE" dirty="0"/>
              <a:t> format 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44639-6437-4B1C-A6B9-79E9C56D4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67</a:t>
            </a:fld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90B2D6-DEE1-497D-A231-7FAD49F02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6271" y="1894254"/>
            <a:ext cx="2175729" cy="28296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94D561-13FF-49D5-8F64-E6303C802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44" y="966787"/>
            <a:ext cx="5708073" cy="19742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7F06FC-B09C-4489-B068-C593438E6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844" y="2993423"/>
            <a:ext cx="5708073" cy="38645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22B335-A462-4822-9816-ABD9EEB797D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22F4CD-6359-4799-8C44-DD5E8FD5A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6271" y="0"/>
            <a:ext cx="2175729" cy="17185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FACF6D-6754-4BF3-BEDF-737C22F61C2C}"/>
              </a:ext>
            </a:extLst>
          </p:cNvPr>
          <p:cNvSpPr txBox="1"/>
          <p:nvPr/>
        </p:nvSpPr>
        <p:spPr>
          <a:xfrm>
            <a:off x="7020198" y="4464046"/>
            <a:ext cx="32513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Definition</a:t>
            </a:r>
            <a:r>
              <a:rPr lang="fr-BE" dirty="0"/>
              <a:t> accessible </a:t>
            </a:r>
            <a:r>
              <a:rPr lang="fr-BE" dirty="0" err="1"/>
              <a:t>thru</a:t>
            </a:r>
            <a:r>
              <a:rPr lang="fr-BE" dirty="0"/>
              <a:t> </a:t>
            </a:r>
            <a:br>
              <a:rPr lang="fr-BE" dirty="0"/>
            </a:br>
            <a:r>
              <a:rPr lang="fr-BE" dirty="0"/>
              <a:t>« Party Configuration » or </a:t>
            </a:r>
            <a:br>
              <a:rPr lang="fr-BE" dirty="0"/>
            </a:br>
            <a:r>
              <a:rPr lang="fr-BE" dirty="0"/>
              <a:t>« Administration </a:t>
            </a:r>
            <a:r>
              <a:rPr lang="fr-BE" dirty="0" err="1"/>
              <a:t>Sequences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6442453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876455-EE31-4BF3-A147-D59232C92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Creation</a:t>
            </a:r>
            <a:r>
              <a:rPr lang="fr-BE" dirty="0"/>
              <a:t> of Parties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74F323-E61A-4A2B-82D0-734D8F56E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D559C0-C288-49C7-A607-66455F0C3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866237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Party », « </a:t>
            </a:r>
            <a:r>
              <a:rPr lang="fr-BE" dirty="0" err="1"/>
              <a:t>Company</a:t>
            </a:r>
            <a:r>
              <a:rPr lang="fr-BE" dirty="0"/>
              <a:t> » &amp; « </a:t>
            </a:r>
            <a:r>
              <a:rPr lang="fr-BE" dirty="0" err="1"/>
              <a:t>Employee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786047-A32F-455B-9A57-B9221ABAB275}"/>
              </a:ext>
            </a:extLst>
          </p:cNvPr>
          <p:cNvSpPr txBox="1"/>
          <p:nvPr/>
        </p:nvSpPr>
        <p:spPr>
          <a:xfrm>
            <a:off x="838200" y="1063109"/>
            <a:ext cx="948247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A « Party » </a:t>
            </a:r>
            <a:r>
              <a:rPr lang="fr-BE" dirty="0" err="1"/>
              <a:t>is</a:t>
            </a:r>
            <a:r>
              <a:rPr lang="fr-BE" dirty="0"/>
              <a:t> an </a:t>
            </a:r>
            <a:r>
              <a:rPr lang="fr-BE" dirty="0" err="1"/>
              <a:t>entity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Its</a:t>
            </a:r>
            <a:r>
              <a:rPr lang="fr-BE" dirty="0"/>
              <a:t> </a:t>
            </a:r>
            <a:r>
              <a:rPr lang="fr-BE" dirty="0" err="1"/>
              <a:t>subentities</a:t>
            </a:r>
            <a:r>
              <a:rPr lang="fr-BE" dirty="0"/>
              <a:t> are of type « </a:t>
            </a:r>
            <a:r>
              <a:rPr lang="fr-BE" dirty="0" err="1"/>
              <a:t>Company</a:t>
            </a:r>
            <a:r>
              <a:rPr lang="fr-BE" dirty="0"/>
              <a:t> », « </a:t>
            </a:r>
            <a:r>
              <a:rPr lang="fr-BE" dirty="0" err="1"/>
              <a:t>Employee</a:t>
            </a:r>
            <a:r>
              <a:rPr lang="fr-BE" dirty="0"/>
              <a:t> », etc.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can </a:t>
            </a:r>
            <a:r>
              <a:rPr lang="fr-BE" dirty="0" err="1"/>
              <a:t>define</a:t>
            </a:r>
            <a:r>
              <a:rPr lang="fr-BE" dirty="0"/>
              <a:t> </a:t>
            </a:r>
            <a:r>
              <a:rPr lang="fr-BE" dirty="0" err="1"/>
              <a:t>these</a:t>
            </a:r>
            <a:r>
              <a:rPr lang="fr-BE" dirty="0"/>
              <a:t> </a:t>
            </a:r>
            <a:r>
              <a:rPr lang="fr-BE" dirty="0" err="1"/>
              <a:t>entities</a:t>
            </a:r>
            <a:r>
              <a:rPr lang="fr-BE" dirty="0"/>
              <a:t> in </a:t>
            </a:r>
            <a:r>
              <a:rPr lang="fr-BE" dirty="0" err="1"/>
              <a:t>two</a:t>
            </a:r>
            <a:r>
              <a:rPr lang="fr-BE" dirty="0"/>
              <a:t> </a:t>
            </a:r>
            <a:r>
              <a:rPr lang="fr-BE" dirty="0" err="1"/>
              <a:t>ways</a:t>
            </a:r>
            <a:r>
              <a:rPr lang="fr-BE" dirty="0"/>
              <a:t> : 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b="1" dirty="0"/>
              <a:t>Method 1 </a:t>
            </a:r>
            <a:r>
              <a:rPr lang="fr-BE" dirty="0"/>
              <a:t>:</a:t>
            </a:r>
          </a:p>
          <a:p>
            <a:pPr marL="742950" lvl="1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a « Party » « X » or « Y » by </a:t>
            </a:r>
            <a:r>
              <a:rPr lang="fr-BE" dirty="0" err="1"/>
              <a:t>clicking</a:t>
            </a:r>
            <a:r>
              <a:rPr lang="fr-BE" dirty="0"/>
              <a:t> on « Parties », and </a:t>
            </a:r>
            <a:r>
              <a:rPr lang="fr-BE" dirty="0" err="1"/>
              <a:t>fill</a:t>
            </a:r>
            <a:r>
              <a:rPr lang="fr-BE" dirty="0"/>
              <a:t> </a:t>
            </a:r>
            <a:r>
              <a:rPr lang="fr-BE" dirty="0" err="1"/>
              <a:t>their</a:t>
            </a:r>
            <a:r>
              <a:rPr lang="fr-BE" dirty="0"/>
              <a:t> </a:t>
            </a:r>
            <a:r>
              <a:rPr lang="fr-BE" dirty="0" err="1"/>
              <a:t>properties</a:t>
            </a:r>
            <a:r>
              <a:rPr lang="fr-BE" dirty="0"/>
              <a:t> conformant </a:t>
            </a:r>
            <a:r>
              <a:rPr lang="fr-BE" dirty="0" err="1"/>
              <a:t>those</a:t>
            </a:r>
            <a:r>
              <a:rPr lang="fr-BE" dirty="0"/>
              <a:t> </a:t>
            </a:r>
            <a:r>
              <a:rPr lang="fr-BE" dirty="0" err="1"/>
              <a:t>inherited</a:t>
            </a:r>
            <a:r>
              <a:rPr lang="fr-BE" dirty="0"/>
              <a:t> by the </a:t>
            </a:r>
            <a:r>
              <a:rPr lang="fr-BE" dirty="0" err="1"/>
              <a:t>subentity</a:t>
            </a:r>
            <a:endParaRPr lang="fr-BE" dirty="0"/>
          </a:p>
          <a:p>
            <a:pPr marL="742950" lvl="1" indent="-285750">
              <a:buFontTx/>
              <a:buChar char="-"/>
            </a:pPr>
            <a:r>
              <a:rPr lang="fr-BE" dirty="0" err="1"/>
              <a:t>Subsequently</a:t>
            </a:r>
            <a:r>
              <a:rPr lang="fr-BE" dirty="0"/>
              <a:t>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: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The « </a:t>
            </a:r>
            <a:r>
              <a:rPr lang="fr-BE" dirty="0" err="1"/>
              <a:t>Company</a:t>
            </a:r>
            <a:r>
              <a:rPr lang="fr-BE" dirty="0"/>
              <a:t> » « X » by </a:t>
            </a:r>
            <a:r>
              <a:rPr lang="fr-BE" dirty="0" err="1"/>
              <a:t>referencing</a:t>
            </a:r>
            <a:r>
              <a:rPr lang="fr-BE" dirty="0"/>
              <a:t> </a:t>
            </a:r>
            <a:r>
              <a:rPr lang="fr-BE" dirty="0" err="1"/>
              <a:t>its</a:t>
            </a:r>
            <a:r>
              <a:rPr lang="fr-BE" dirty="0"/>
              <a:t> </a:t>
            </a:r>
            <a:r>
              <a:rPr lang="fr-BE" dirty="0" err="1"/>
              <a:t>corresponding</a:t>
            </a:r>
            <a:r>
              <a:rPr lang="fr-BE" dirty="0"/>
              <a:t> « Party » « X »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The « </a:t>
            </a:r>
            <a:r>
              <a:rPr lang="fr-BE" dirty="0" err="1"/>
              <a:t>Employee</a:t>
            </a:r>
            <a:r>
              <a:rPr lang="fr-BE" dirty="0"/>
              <a:t> » « Y » by </a:t>
            </a:r>
            <a:r>
              <a:rPr lang="fr-BE" dirty="0" err="1"/>
              <a:t>referencing</a:t>
            </a:r>
            <a:r>
              <a:rPr lang="fr-BE" dirty="0"/>
              <a:t> </a:t>
            </a:r>
            <a:r>
              <a:rPr lang="fr-BE" dirty="0" err="1"/>
              <a:t>its</a:t>
            </a:r>
            <a:r>
              <a:rPr lang="fr-BE" dirty="0"/>
              <a:t> </a:t>
            </a:r>
            <a:r>
              <a:rPr lang="fr-BE" dirty="0" err="1"/>
              <a:t>corresponding</a:t>
            </a:r>
            <a:r>
              <a:rPr lang="fr-BE" dirty="0"/>
              <a:t> « Party » « Y »</a:t>
            </a:r>
          </a:p>
          <a:p>
            <a:pPr marL="285750" indent="-285750">
              <a:buFontTx/>
              <a:buChar char="-"/>
            </a:pPr>
            <a:r>
              <a:rPr lang="fr-BE" b="1" dirty="0"/>
              <a:t>Method 2 </a:t>
            </a:r>
            <a:r>
              <a:rPr lang="fr-BE" dirty="0"/>
              <a:t>:</a:t>
            </a:r>
          </a:p>
          <a:p>
            <a:pPr marL="742950" lvl="1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the « </a:t>
            </a:r>
            <a:r>
              <a:rPr lang="fr-BE" dirty="0" err="1"/>
              <a:t>Company</a:t>
            </a:r>
            <a:r>
              <a:rPr lang="fr-BE" dirty="0"/>
              <a:t> » « X » by </a:t>
            </a:r>
            <a:r>
              <a:rPr lang="fr-BE" dirty="0" err="1"/>
              <a:t>clicking</a:t>
            </a:r>
            <a:r>
              <a:rPr lang="fr-BE" dirty="0"/>
              <a:t> on « </a:t>
            </a:r>
            <a:r>
              <a:rPr lang="fr-BE" dirty="0" err="1"/>
              <a:t>Companies</a:t>
            </a:r>
            <a:r>
              <a:rPr lang="fr-BE" dirty="0"/>
              <a:t> » and in </a:t>
            </a:r>
            <a:r>
              <a:rPr lang="fr-BE" dirty="0" err="1"/>
              <a:t>doing</a:t>
            </a:r>
            <a:r>
              <a:rPr lang="fr-BE" dirty="0"/>
              <a:t> </a:t>
            </a:r>
            <a:r>
              <a:rPr lang="fr-BE" dirty="0" err="1"/>
              <a:t>so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create</a:t>
            </a:r>
            <a:r>
              <a:rPr lang="fr-BE" dirty="0"/>
              <a:t> « Party » « X » in the process</a:t>
            </a:r>
          </a:p>
          <a:p>
            <a:pPr marL="742950" lvl="1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the « </a:t>
            </a:r>
            <a:r>
              <a:rPr lang="fr-BE" dirty="0" err="1"/>
              <a:t>Employee</a:t>
            </a:r>
            <a:r>
              <a:rPr lang="fr-BE" dirty="0"/>
              <a:t> » « Y » by </a:t>
            </a:r>
            <a:r>
              <a:rPr lang="fr-BE" dirty="0" err="1"/>
              <a:t>clicking</a:t>
            </a:r>
            <a:r>
              <a:rPr lang="fr-BE" dirty="0"/>
              <a:t> on «</a:t>
            </a:r>
            <a:r>
              <a:rPr lang="fr-BE" dirty="0" err="1"/>
              <a:t>Employees</a:t>
            </a:r>
            <a:r>
              <a:rPr lang="fr-BE" dirty="0"/>
              <a:t> » and in </a:t>
            </a:r>
            <a:r>
              <a:rPr lang="fr-BE" dirty="0" err="1"/>
              <a:t>doing</a:t>
            </a:r>
            <a:r>
              <a:rPr lang="fr-BE" dirty="0"/>
              <a:t> </a:t>
            </a:r>
            <a:r>
              <a:rPr lang="fr-BE" dirty="0" err="1"/>
              <a:t>so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create</a:t>
            </a:r>
            <a:r>
              <a:rPr lang="fr-BE" dirty="0"/>
              <a:t> « Party » « Y » in the process</a:t>
            </a:r>
          </a:p>
          <a:p>
            <a:pPr lvl="1"/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use Method 1 for </a:t>
            </a:r>
            <a:r>
              <a:rPr lang="fr-BE" dirty="0" err="1"/>
              <a:t>defining</a:t>
            </a:r>
            <a:r>
              <a:rPr lang="fr-BE" dirty="0"/>
              <a:t> a « </a:t>
            </a:r>
            <a:r>
              <a:rPr lang="fr-BE" dirty="0" err="1"/>
              <a:t>Company</a:t>
            </a:r>
            <a:r>
              <a:rPr lang="fr-BE" dirty="0"/>
              <a:t> » COM01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use Method 2 for </a:t>
            </a:r>
            <a:r>
              <a:rPr lang="fr-BE" dirty="0" err="1"/>
              <a:t>defining</a:t>
            </a:r>
            <a:r>
              <a:rPr lang="fr-BE" dirty="0"/>
              <a:t> an « </a:t>
            </a:r>
            <a:r>
              <a:rPr lang="fr-BE" dirty="0" err="1"/>
              <a:t>Employee</a:t>
            </a:r>
            <a:r>
              <a:rPr lang="fr-BE" dirty="0"/>
              <a:t> » EMP01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9E10F58-FD9E-482C-A635-4A5385C79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69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437B79-0D54-4536-82F6-64EA99377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0670" y="0"/>
            <a:ext cx="181927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42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D0C048-1EB2-4142-9A00-31FD0279E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Initial </a:t>
            </a:r>
            <a:r>
              <a:rPr lang="fr-BE" dirty="0" err="1"/>
              <a:t>Wizard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EFBF92-7FB9-4C0F-AFDE-B33F12EACE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1D02C-BBD3-4C8D-8F0F-7CBB20E3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732647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</a:t>
            </a:r>
            <a:r>
              <a:rPr lang="fr-BE" dirty="0" err="1"/>
              <a:t>Company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65160-CF73-4DA4-A0EC-77329920E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910432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 - Activation</a:t>
            </a:r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A99779-E3F1-4F40-B9F3-1B432100AAB6}"/>
              </a:ext>
            </a:extLst>
          </p:cNvPr>
          <p:cNvSpPr txBox="1"/>
          <p:nvPr/>
        </p:nvSpPr>
        <p:spPr>
          <a:xfrm>
            <a:off x="838200" y="999067"/>
            <a:ext cx="632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ensure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all « </a:t>
            </a:r>
            <a:r>
              <a:rPr lang="fr-BE" dirty="0" err="1"/>
              <a:t>Company</a:t>
            </a:r>
            <a:r>
              <a:rPr lang="fr-BE" dirty="0"/>
              <a:t> » modules are </a:t>
            </a:r>
            <a:r>
              <a:rPr lang="fr-BE" dirty="0" err="1"/>
              <a:t>activated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B50E8C-F673-44E1-8A4A-508A72CDF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71</a:t>
            </a:fld>
            <a:endParaRPr lang="en-B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910DB7-774B-4971-B4C2-4F566CBC643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3A5272-2F6D-4672-84BF-F1DDA8B9A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80828"/>
            <a:ext cx="5417174" cy="1712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BA5C6D-39CE-4240-B012-FB7770F90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068" y="1680828"/>
            <a:ext cx="5402787" cy="17481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5238F3-C02C-4B9A-AE47-B4C2994D9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600752"/>
            <a:ext cx="5417174" cy="169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951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 - Activation - </a:t>
            </a:r>
            <a:r>
              <a:rPr lang="fr-BE" dirty="0" err="1"/>
              <a:t>Summary</a:t>
            </a:r>
            <a:r>
              <a:rPr lang="fr-BE" dirty="0"/>
              <a:t> State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B50E8C-F673-44E1-8A4A-508A72CDF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72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1358DA-A7B1-4510-80A6-4D23FDA29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252" y="1084860"/>
            <a:ext cx="6283601" cy="40058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42FC35-46AF-41B8-869A-083C0BF89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9219" y="0"/>
            <a:ext cx="2572781" cy="24354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85D081A-2753-4DC3-A131-9F51FA3995F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8B683F-210D-483D-A625-98820C2D1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25" y="1084861"/>
            <a:ext cx="2124585" cy="566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9166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r>
              <a:rPr lang="fr-BE" dirty="0"/>
              <a:t> « </a:t>
            </a:r>
            <a:r>
              <a:rPr lang="fr-BE" dirty="0" err="1"/>
              <a:t>Company</a:t>
            </a:r>
            <a:r>
              <a:rPr lang="fr-BE" dirty="0"/>
              <a:t> » COM01	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CCC2B-B423-4D6A-8B41-6A7DD0B33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73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4B29A6-942C-48D3-AE7D-0CF908761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30021"/>
            <a:ext cx="6380345" cy="30156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F3F60D-B174-4BBD-BBB8-FEA8B0A8D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48383"/>
            <a:ext cx="6380345" cy="23847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6C58C8-40B3-4F1D-A96B-68468A1EC713}"/>
              </a:ext>
            </a:extLst>
          </p:cNvPr>
          <p:cNvSpPr txBox="1"/>
          <p:nvPr/>
        </p:nvSpPr>
        <p:spPr>
          <a:xfrm>
            <a:off x="7397261" y="930021"/>
            <a:ext cx="4727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 err="1"/>
              <a:t>Step</a:t>
            </a:r>
            <a:r>
              <a:rPr lang="fr-BE" b="1" dirty="0"/>
              <a:t> 1</a:t>
            </a:r>
          </a:p>
          <a:p>
            <a:r>
              <a:rPr lang="fr-BE" dirty="0" err="1"/>
              <a:t>Create</a:t>
            </a:r>
            <a:r>
              <a:rPr lang="fr-BE" dirty="0"/>
              <a:t> the « Party » COM01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BBB833-EBBF-4D09-9D58-C9520D5C88DC}"/>
              </a:ext>
            </a:extLst>
          </p:cNvPr>
          <p:cNvSpPr txBox="1"/>
          <p:nvPr/>
        </p:nvSpPr>
        <p:spPr>
          <a:xfrm>
            <a:off x="7397261" y="3945676"/>
            <a:ext cx="4563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 err="1"/>
              <a:t>Step</a:t>
            </a:r>
            <a:r>
              <a:rPr lang="fr-BE" b="1" dirty="0"/>
              <a:t> 2</a:t>
            </a:r>
            <a:br>
              <a:rPr lang="fr-BE" dirty="0"/>
            </a:br>
            <a:r>
              <a:rPr lang="fr-BE" dirty="0" err="1"/>
              <a:t>Create</a:t>
            </a:r>
            <a:r>
              <a:rPr lang="fr-BE" dirty="0"/>
              <a:t> the « </a:t>
            </a:r>
            <a:r>
              <a:rPr lang="fr-BE" dirty="0" err="1"/>
              <a:t>Company</a:t>
            </a:r>
            <a:r>
              <a:rPr lang="fr-BE" dirty="0"/>
              <a:t> » </a:t>
            </a:r>
            <a:r>
              <a:rPr lang="fr-BE" dirty="0" err="1"/>
              <a:t>subentity</a:t>
            </a:r>
            <a:r>
              <a:rPr lang="fr-BE" dirty="0"/>
              <a:t> COM01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references</a:t>
            </a:r>
            <a:r>
              <a:rPr lang="fr-BE" dirty="0"/>
              <a:t> the « Party » </a:t>
            </a:r>
            <a:r>
              <a:rPr lang="fr-BE" dirty="0" err="1"/>
              <a:t>entity</a:t>
            </a:r>
            <a:r>
              <a:rPr lang="fr-BE" dirty="0"/>
              <a:t> COM01</a:t>
            </a:r>
          </a:p>
          <a:p>
            <a:endParaRPr lang="en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4EB973-4930-4617-B7EF-E65A76B6343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592003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</a:t>
            </a:r>
            <a:r>
              <a:rPr lang="fr-BE" dirty="0" err="1"/>
              <a:t>Employee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8B5D3-301D-46EE-AA40-815972FA3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74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0E57F1-A4C7-43F2-906E-0C4AE5524BE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50912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 - Activation</a:t>
            </a:r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A99779-E3F1-4F40-B9F3-1B432100AAB6}"/>
              </a:ext>
            </a:extLst>
          </p:cNvPr>
          <p:cNvSpPr txBox="1"/>
          <p:nvPr/>
        </p:nvSpPr>
        <p:spPr>
          <a:xfrm>
            <a:off x="838199" y="999067"/>
            <a:ext cx="10952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By </a:t>
            </a:r>
            <a:r>
              <a:rPr lang="fr-BE" dirty="0" err="1"/>
              <a:t>activating</a:t>
            </a:r>
            <a:r>
              <a:rPr lang="fr-BE" dirty="0"/>
              <a:t> the « </a:t>
            </a:r>
            <a:r>
              <a:rPr lang="fr-BE" dirty="0" err="1"/>
              <a:t>Company</a:t>
            </a:r>
            <a:r>
              <a:rPr lang="fr-BE" dirty="0"/>
              <a:t> » modules, </a:t>
            </a:r>
            <a:r>
              <a:rPr lang="fr-BE" dirty="0" err="1"/>
              <a:t>both</a:t>
            </a:r>
            <a:r>
              <a:rPr lang="fr-BE" dirty="0"/>
              <a:t> the « </a:t>
            </a:r>
            <a:r>
              <a:rPr lang="fr-BE" dirty="0" err="1"/>
              <a:t>Company</a:t>
            </a:r>
            <a:r>
              <a:rPr lang="fr-BE" dirty="0"/>
              <a:t> » and « </a:t>
            </a:r>
            <a:r>
              <a:rPr lang="fr-BE" dirty="0" err="1"/>
              <a:t>Employee</a:t>
            </a:r>
            <a:r>
              <a:rPr lang="fr-BE" dirty="0"/>
              <a:t> » parties are made </a:t>
            </a:r>
            <a:r>
              <a:rPr lang="fr-BE" dirty="0" err="1"/>
              <a:t>available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There are no « </a:t>
            </a:r>
            <a:r>
              <a:rPr lang="fr-BE" dirty="0" err="1"/>
              <a:t>Employee</a:t>
            </a:r>
            <a:r>
              <a:rPr lang="fr-BE" dirty="0"/>
              <a:t> » modules to </a:t>
            </a:r>
            <a:r>
              <a:rPr lang="fr-BE" dirty="0" err="1"/>
              <a:t>activate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B50E8C-F673-44E1-8A4A-508A72CDF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75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DB3802-3145-4A2E-BFC0-D8753D8E6DC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187943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Creating</a:t>
            </a:r>
            <a:r>
              <a:rPr lang="fr-BE" dirty="0"/>
              <a:t> « </a:t>
            </a:r>
            <a:r>
              <a:rPr lang="fr-BE" dirty="0" err="1"/>
              <a:t>Employee</a:t>
            </a:r>
            <a:r>
              <a:rPr lang="fr-BE" dirty="0"/>
              <a:t> » EMP01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89FBA-26BA-4A34-8B8A-CA79A434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76</a:t>
            </a:fld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962DD5-3F1D-4D95-9F07-4035C06535E9}"/>
              </a:ext>
            </a:extLst>
          </p:cNvPr>
          <p:cNvSpPr txBox="1"/>
          <p:nvPr/>
        </p:nvSpPr>
        <p:spPr>
          <a:xfrm>
            <a:off x="6334125" y="2983565"/>
            <a:ext cx="5570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create</a:t>
            </a:r>
            <a:r>
              <a:rPr lang="fr-BE" dirty="0"/>
              <a:t> « </a:t>
            </a:r>
            <a:r>
              <a:rPr lang="fr-BE" dirty="0" err="1"/>
              <a:t>Employee</a:t>
            </a:r>
            <a:r>
              <a:rPr lang="fr-BE" dirty="0"/>
              <a:t> » EMP01</a:t>
            </a:r>
          </a:p>
          <a:p>
            <a:pPr marL="285750" indent="-285750">
              <a:buFontTx/>
              <a:buChar char="-"/>
            </a:pPr>
            <a:r>
              <a:rPr lang="fr-BE" dirty="0"/>
              <a:t>In the process, </a:t>
            </a:r>
          </a:p>
          <a:p>
            <a:pPr marL="742950" lvl="1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create</a:t>
            </a:r>
            <a:r>
              <a:rPr lang="fr-BE" dirty="0"/>
              <a:t> </a:t>
            </a:r>
            <a:r>
              <a:rPr lang="fr-BE" dirty="0" err="1"/>
              <a:t>its</a:t>
            </a:r>
            <a:r>
              <a:rPr lang="fr-BE" dirty="0"/>
              <a:t> </a:t>
            </a:r>
            <a:r>
              <a:rPr lang="fr-BE" dirty="0" err="1"/>
              <a:t>corresponding</a:t>
            </a:r>
            <a:r>
              <a:rPr lang="fr-BE" dirty="0"/>
              <a:t> « Party » EMP01</a:t>
            </a:r>
          </a:p>
          <a:p>
            <a:pPr marL="742950" lvl="1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reference</a:t>
            </a:r>
            <a:r>
              <a:rPr lang="fr-BE" dirty="0"/>
              <a:t> the </a:t>
            </a:r>
            <a:r>
              <a:rPr lang="fr-BE" dirty="0" err="1"/>
              <a:t>existing</a:t>
            </a:r>
            <a:r>
              <a:rPr lang="fr-BE" dirty="0"/>
              <a:t> « </a:t>
            </a:r>
            <a:r>
              <a:rPr lang="fr-BE" dirty="0" err="1"/>
              <a:t>Company</a:t>
            </a:r>
            <a:r>
              <a:rPr lang="fr-BE" dirty="0"/>
              <a:t> » COM01</a:t>
            </a:r>
            <a:endParaRPr lang="en-B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D15878-AB96-4FB7-AF20-7858FB5F1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83565"/>
            <a:ext cx="5114925" cy="29241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BD68B52-483D-4EE9-B3F5-BA4005C94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21373"/>
            <a:ext cx="5495925" cy="16954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68195E-6688-4E3A-AF77-603515D91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2775" y="0"/>
            <a:ext cx="1419225" cy="15811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A75B3EA-5D76-49F3-9856-3F9B0D4347C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504903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Creating</a:t>
            </a:r>
            <a:r>
              <a:rPr lang="fr-BE" dirty="0"/>
              <a:t> « </a:t>
            </a:r>
            <a:r>
              <a:rPr lang="fr-BE" dirty="0" err="1"/>
              <a:t>Employee</a:t>
            </a:r>
            <a:r>
              <a:rPr lang="fr-BE" dirty="0"/>
              <a:t> » EMP01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89FBA-26BA-4A34-8B8A-CA79A434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77</a:t>
            </a:fld>
            <a:endParaRPr lang="en-BE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5AD8F64-4F3F-4D0A-86FF-D7C580B28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21373"/>
            <a:ext cx="3295650" cy="18288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2F77B9E-4835-4359-A426-14B013575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5" y="2927839"/>
            <a:ext cx="6419850" cy="3657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2A7081-702E-41CE-B38C-15F803CEB599}"/>
              </a:ext>
            </a:extLst>
          </p:cNvPr>
          <p:cNvSpPr txBox="1"/>
          <p:nvPr/>
        </p:nvSpPr>
        <p:spPr>
          <a:xfrm>
            <a:off x="4404945" y="1021373"/>
            <a:ext cx="6013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« </a:t>
            </a:r>
            <a:r>
              <a:rPr lang="fr-BE" dirty="0" err="1"/>
              <a:t>Employee</a:t>
            </a:r>
            <a:r>
              <a:rPr lang="fr-BE" dirty="0"/>
              <a:t> » </a:t>
            </a:r>
            <a:r>
              <a:rPr lang="fr-BE" dirty="0" err="1"/>
              <a:t>appears</a:t>
            </a:r>
            <a:r>
              <a:rPr lang="fr-BE" dirty="0"/>
              <a:t> </a:t>
            </a:r>
            <a:r>
              <a:rPr lang="fr-BE" dirty="0" err="1"/>
              <a:t>now</a:t>
            </a:r>
            <a:r>
              <a:rPr lang="fr-BE" dirty="0"/>
              <a:t> 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In the </a:t>
            </a:r>
            <a:r>
              <a:rPr lang="fr-BE" dirty="0" err="1"/>
              <a:t>list</a:t>
            </a:r>
            <a:r>
              <a:rPr lang="fr-BE" dirty="0"/>
              <a:t> of </a:t>
            </a:r>
            <a:r>
              <a:rPr lang="fr-BE" dirty="0" err="1"/>
              <a:t>employees</a:t>
            </a:r>
            <a:endParaRPr lang="fr-BE" dirty="0"/>
          </a:p>
          <a:p>
            <a:pPr marL="742950" lvl="1" indent="-285750">
              <a:buFontTx/>
              <a:buChar char="-"/>
            </a:pPr>
            <a:r>
              <a:rPr lang="fr-BE" dirty="0"/>
              <a:t>In the </a:t>
            </a:r>
            <a:r>
              <a:rPr lang="fr-BE" dirty="0" err="1"/>
              <a:t>list</a:t>
            </a:r>
            <a:r>
              <a:rPr lang="fr-BE" dirty="0"/>
              <a:t> of </a:t>
            </a:r>
            <a:r>
              <a:rPr lang="fr-BE" dirty="0" err="1"/>
              <a:t>employees</a:t>
            </a:r>
            <a:r>
              <a:rPr lang="fr-BE" dirty="0"/>
              <a:t> for « </a:t>
            </a:r>
            <a:r>
              <a:rPr lang="fr-BE" dirty="0" err="1"/>
              <a:t>Company</a:t>
            </a:r>
            <a:r>
              <a:rPr lang="fr-BE" dirty="0"/>
              <a:t> » COM01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051286-2469-4134-BB18-41AE58B22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400" y="0"/>
            <a:ext cx="1371600" cy="15144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323EB40-CE98-4649-9672-BDAB59709DF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227116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Final State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04AA3-9667-44FC-BC55-14AD5645E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78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E9ED12-71B3-461B-A26A-A3F192FE3A6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637805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B0682F-F351-4097-B510-7D038C3B5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Party », « </a:t>
            </a:r>
            <a:r>
              <a:rPr lang="fr-BE" dirty="0" err="1"/>
              <a:t>Company</a:t>
            </a:r>
            <a:r>
              <a:rPr lang="fr-BE" dirty="0"/>
              <a:t> », « </a:t>
            </a:r>
            <a:r>
              <a:rPr lang="fr-BE" dirty="0" err="1"/>
              <a:t>Employee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0BB9B-BA5B-4579-A5ED-364FF5D0B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79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277C3B-1242-43C4-88A4-456A0CDAC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90058"/>
            <a:ext cx="7338646" cy="15910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48DB15-5937-4A51-8997-ABB3B0F3F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95623"/>
            <a:ext cx="7442302" cy="18944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6458A7-60BD-46EE-A114-6ACD84AFB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081101"/>
            <a:ext cx="7215554" cy="156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284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Initial Configuration </a:t>
            </a:r>
            <a:r>
              <a:rPr lang="fr-BE" dirty="0" err="1"/>
              <a:t>Wizard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</a:t>
            </a:fld>
            <a:endParaRPr lang="en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32C7C5-FB45-403F-9438-4A0A64B7BEA0}"/>
              </a:ext>
            </a:extLst>
          </p:cNvPr>
          <p:cNvSpPr txBox="1"/>
          <p:nvPr/>
        </p:nvSpPr>
        <p:spPr>
          <a:xfrm>
            <a:off x="838200" y="858097"/>
            <a:ext cx="41470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This </a:t>
            </a:r>
            <a:r>
              <a:rPr lang="fr-BE" dirty="0" err="1"/>
              <a:t>wizard</a:t>
            </a:r>
            <a:r>
              <a:rPr lang="fr-BE" dirty="0"/>
              <a:t> </a:t>
            </a:r>
            <a:r>
              <a:rPr lang="fr-BE" dirty="0" err="1"/>
              <a:t>allows</a:t>
            </a:r>
            <a:r>
              <a:rPr lang="fr-BE" dirty="0"/>
              <a:t> :</a:t>
            </a:r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To </a:t>
            </a:r>
            <a:r>
              <a:rPr lang="fr-BE" dirty="0" err="1"/>
              <a:t>add</a:t>
            </a:r>
            <a:r>
              <a:rPr lang="fr-BE" dirty="0"/>
              <a:t> </a:t>
            </a:r>
            <a:r>
              <a:rPr lang="fr-BE" dirty="0" err="1"/>
              <a:t>languages</a:t>
            </a:r>
            <a:r>
              <a:rPr lang="fr-BE" dirty="0"/>
              <a:t>,</a:t>
            </a:r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To </a:t>
            </a:r>
            <a:r>
              <a:rPr lang="fr-BE" dirty="0" err="1"/>
              <a:t>define</a:t>
            </a:r>
            <a:r>
              <a:rPr lang="fr-BE" dirty="0"/>
              <a:t> new </a:t>
            </a:r>
            <a:r>
              <a:rPr lang="fr-BE" dirty="0" err="1"/>
              <a:t>users</a:t>
            </a:r>
            <a:r>
              <a:rPr lang="fr-BE" dirty="0"/>
              <a:t> and</a:t>
            </a:r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To </a:t>
            </a:r>
            <a:r>
              <a:rPr lang="fr-BE" dirty="0" err="1"/>
              <a:t>activate</a:t>
            </a:r>
            <a:r>
              <a:rPr lang="fr-BE" dirty="0"/>
              <a:t> </a:t>
            </a:r>
            <a:r>
              <a:rPr lang="fr-BE" dirty="0" err="1"/>
              <a:t>functional</a:t>
            </a:r>
            <a:r>
              <a:rPr lang="fr-BE" dirty="0"/>
              <a:t> modules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BEA825-8580-44AA-841F-E94232A9F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1339"/>
            <a:ext cx="5368047" cy="18576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7708986-9CFE-461C-B031-806A7B6E0F1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91ECA9-B25E-4135-B1E9-96FD1CBF3483}"/>
              </a:ext>
            </a:extLst>
          </p:cNvPr>
          <p:cNvSpPr txBox="1"/>
          <p:nvPr/>
        </p:nvSpPr>
        <p:spPr>
          <a:xfrm>
            <a:off x="838199" y="4001878"/>
            <a:ext cx="788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Additional</a:t>
            </a:r>
            <a:r>
              <a:rPr lang="fr-BE" dirty="0"/>
              <a:t> </a:t>
            </a:r>
            <a:r>
              <a:rPr lang="fr-BE" dirty="0" err="1"/>
              <a:t>wizards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installed</a:t>
            </a:r>
            <a:r>
              <a:rPr lang="fr-BE" dirty="0"/>
              <a:t> as more modules are </a:t>
            </a:r>
            <a:r>
              <a:rPr lang="fr-BE" dirty="0" err="1"/>
              <a:t>added</a:t>
            </a:r>
            <a:r>
              <a:rPr lang="fr-BE" dirty="0"/>
              <a:t> to the system.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0CC843-AB1A-4B93-8B28-3D8143AFA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26329"/>
            <a:ext cx="2743200" cy="35623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17416B-52B5-451C-BE35-B530C6F88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414123"/>
            <a:ext cx="7199091" cy="215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0575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 »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562745-883D-43A6-80E5-B63FD702B3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5E239-BDA8-4F2C-A853-5FC4DA3C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85789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 » - Relationship to « </a:t>
            </a:r>
            <a:r>
              <a:rPr lang="fr-BE" dirty="0" err="1"/>
              <a:t>Employee</a:t>
            </a:r>
            <a:r>
              <a:rPr lang="fr-BE" dirty="0"/>
              <a:t> » and « </a:t>
            </a:r>
            <a:r>
              <a:rPr lang="fr-BE" dirty="0" err="1"/>
              <a:t>Company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83E7C1-D230-4648-870C-F0F8690D9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81</a:t>
            </a:fld>
            <a:endParaRPr lang="en-B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FA83E4-D618-49AD-BDB1-339D6B3CCA35}"/>
              </a:ext>
            </a:extLst>
          </p:cNvPr>
          <p:cNvSpPr txBox="1"/>
          <p:nvPr/>
        </p:nvSpPr>
        <p:spPr>
          <a:xfrm>
            <a:off x="838199" y="1814512"/>
            <a:ext cx="105155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A « </a:t>
            </a:r>
            <a:r>
              <a:rPr lang="fr-BE" dirty="0" err="1"/>
              <a:t>Company</a:t>
            </a:r>
            <a:r>
              <a:rPr lang="fr-BE" dirty="0"/>
              <a:t> » </a:t>
            </a:r>
            <a:r>
              <a:rPr lang="fr-BE" dirty="0" err="1"/>
              <a:t>aggregates</a:t>
            </a:r>
            <a:r>
              <a:rPr lang="fr-BE" dirty="0"/>
              <a:t> « </a:t>
            </a:r>
            <a:r>
              <a:rPr lang="fr-BE" dirty="0" err="1"/>
              <a:t>Employees</a:t>
            </a:r>
            <a:r>
              <a:rPr lang="fr-BE" dirty="0"/>
              <a:t> », not « </a:t>
            </a:r>
            <a:r>
              <a:rPr lang="fr-BE" dirty="0" err="1"/>
              <a:t>Users</a:t>
            </a:r>
            <a:r>
              <a:rPr lang="fr-BE" dirty="0"/>
              <a:t> »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An « </a:t>
            </a:r>
            <a:r>
              <a:rPr lang="fr-BE" dirty="0" err="1"/>
              <a:t>Employee</a:t>
            </a:r>
            <a:r>
              <a:rPr lang="fr-BE" dirty="0"/>
              <a:t> » </a:t>
            </a:r>
            <a:r>
              <a:rPr lang="fr-BE" dirty="0" err="1"/>
              <a:t>is</a:t>
            </a:r>
            <a:r>
              <a:rPr lang="fr-BE" dirty="0"/>
              <a:t> a « Party », a « User » </a:t>
            </a:r>
            <a:r>
              <a:rPr lang="fr-BE" dirty="0" err="1"/>
              <a:t>is</a:t>
            </a:r>
            <a:r>
              <a:rPr lang="fr-BE" dirty="0"/>
              <a:t> not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A « User » </a:t>
            </a:r>
            <a:r>
              <a:rPr lang="fr-BE" dirty="0" err="1"/>
              <a:t>references</a:t>
            </a:r>
            <a:r>
              <a:rPr lang="fr-BE" dirty="0"/>
              <a:t> all « </a:t>
            </a:r>
            <a:r>
              <a:rPr lang="fr-BE" dirty="0" err="1"/>
              <a:t>Company</a:t>
            </a:r>
            <a:r>
              <a:rPr lang="fr-BE" dirty="0"/>
              <a:t> » and « </a:t>
            </a:r>
            <a:r>
              <a:rPr lang="fr-BE" dirty="0" err="1"/>
              <a:t>Employee</a:t>
            </a:r>
            <a:r>
              <a:rPr lang="fr-BE" dirty="0"/>
              <a:t> » </a:t>
            </a:r>
            <a:r>
              <a:rPr lang="fr-BE" dirty="0" err="1"/>
              <a:t>he</a:t>
            </a:r>
            <a:r>
              <a:rPr lang="fr-BE" dirty="0"/>
              <a:t>/</a:t>
            </a:r>
            <a:r>
              <a:rPr lang="fr-BE" dirty="0" err="1"/>
              <a:t>she</a:t>
            </a:r>
            <a:r>
              <a:rPr lang="fr-BE" dirty="0"/>
              <a:t> manages</a:t>
            </a:r>
          </a:p>
          <a:p>
            <a:pPr marL="285750" indent="-285750">
              <a:buFontTx/>
              <a:buChar char="-"/>
            </a:pPr>
            <a:r>
              <a:rPr lang="fr-BE" dirty="0"/>
              <a:t>A « User » </a:t>
            </a:r>
            <a:r>
              <a:rPr lang="fr-BE" dirty="0" err="1"/>
              <a:t>references</a:t>
            </a:r>
            <a:r>
              <a:rPr lang="fr-BE" dirty="0"/>
              <a:t> a « </a:t>
            </a:r>
            <a:r>
              <a:rPr lang="fr-BE" dirty="0" err="1"/>
              <a:t>Current</a:t>
            </a:r>
            <a:r>
              <a:rPr lang="fr-BE" dirty="0"/>
              <a:t> </a:t>
            </a:r>
            <a:r>
              <a:rPr lang="fr-BE" dirty="0" err="1"/>
              <a:t>Company</a:t>
            </a:r>
            <a:r>
              <a:rPr lang="fr-BE" dirty="0"/>
              <a:t> » and a « </a:t>
            </a:r>
            <a:r>
              <a:rPr lang="fr-BE" dirty="0" err="1"/>
              <a:t>Current</a:t>
            </a:r>
            <a:r>
              <a:rPr lang="fr-BE" dirty="0"/>
              <a:t> </a:t>
            </a:r>
            <a:r>
              <a:rPr lang="fr-BE" dirty="0" err="1"/>
              <a:t>Employee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A « User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someone</a:t>
            </a:r>
            <a:r>
              <a:rPr lang="fr-BE" dirty="0"/>
              <a:t> </a:t>
            </a:r>
            <a:r>
              <a:rPr lang="fr-BE" dirty="0" err="1"/>
              <a:t>who</a:t>
            </a:r>
            <a:r>
              <a:rPr lang="fr-BE" dirty="0"/>
              <a:t> logs </a:t>
            </a:r>
            <a:r>
              <a:rPr lang="fr-BE" dirty="0" err="1"/>
              <a:t>into</a:t>
            </a:r>
            <a:r>
              <a:rPr lang="fr-BE" dirty="0"/>
              <a:t> the system </a:t>
            </a:r>
            <a:r>
              <a:rPr lang="fr-BE" dirty="0" err="1"/>
              <a:t>with</a:t>
            </a:r>
            <a:r>
              <a:rPr lang="fr-BE" dirty="0"/>
              <a:t> user id and </a:t>
            </a:r>
            <a:r>
              <a:rPr lang="fr-BE" dirty="0" err="1"/>
              <a:t>password</a:t>
            </a:r>
            <a:endParaRPr lang="fr-BE" dirty="0"/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The « User » - « </a:t>
            </a:r>
            <a:r>
              <a:rPr lang="fr-BE" dirty="0" err="1"/>
              <a:t>Company</a:t>
            </a:r>
            <a:r>
              <a:rPr lang="fr-BE" dirty="0"/>
              <a:t> » </a:t>
            </a:r>
            <a:r>
              <a:rPr lang="fr-BE" dirty="0" err="1"/>
              <a:t>link</a:t>
            </a:r>
            <a:r>
              <a:rPr lang="fr-BE" dirty="0"/>
              <a:t> </a:t>
            </a:r>
            <a:r>
              <a:rPr lang="fr-BE" dirty="0" err="1"/>
              <a:t>allows</a:t>
            </a:r>
            <a:r>
              <a:rPr lang="fr-BE" dirty="0"/>
              <a:t> installation and display of relevant </a:t>
            </a:r>
            <a:r>
              <a:rPr lang="fr-BE" dirty="0" err="1"/>
              <a:t>company</a:t>
            </a:r>
            <a:r>
              <a:rPr lang="fr-BE" dirty="0"/>
              <a:t> records</a:t>
            </a:r>
          </a:p>
          <a:p>
            <a:pPr marL="285750" indent="-285750">
              <a:buFontTx/>
              <a:buChar char="-"/>
            </a:pPr>
            <a:r>
              <a:rPr lang="fr-BE" dirty="0"/>
              <a:t>For instance, the « admin » - « COM01 » </a:t>
            </a:r>
            <a:r>
              <a:rPr lang="fr-BE" dirty="0" err="1"/>
              <a:t>link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authorize</a:t>
            </a:r>
            <a:r>
              <a:rPr lang="fr-BE" dirty="0"/>
              <a:t> the </a:t>
            </a:r>
            <a:r>
              <a:rPr lang="fr-BE" dirty="0" err="1"/>
              <a:t>creation</a:t>
            </a:r>
            <a:r>
              <a:rPr lang="fr-BE" dirty="0"/>
              <a:t> of a « COM01 » Chart of </a:t>
            </a:r>
            <a:r>
              <a:rPr lang="fr-BE" dirty="0" err="1"/>
              <a:t>Accounts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1BF7A-1436-4383-AD73-ABAB0DB41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900" y="0"/>
            <a:ext cx="1562100" cy="36290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7B2065D-B413-4BBC-B5FF-8A19141905C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044999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F5FEFA4-B7A8-4A52-B3C4-E6C394D46600}"/>
              </a:ext>
            </a:extLst>
          </p:cNvPr>
          <p:cNvSpPr/>
          <p:nvPr/>
        </p:nvSpPr>
        <p:spPr>
          <a:xfrm>
            <a:off x="8220808" y="3770140"/>
            <a:ext cx="1494692" cy="1314792"/>
          </a:xfrm>
          <a:prstGeom prst="roundRect">
            <a:avLst>
              <a:gd name="adj" fmla="val 7365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Summary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2EFE5-6B72-4D4E-9535-E943BD2B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82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F25369-9CC0-44D4-8D0B-612C7BDABE00}"/>
              </a:ext>
            </a:extLst>
          </p:cNvPr>
          <p:cNvSpPr txBox="1"/>
          <p:nvPr/>
        </p:nvSpPr>
        <p:spPr>
          <a:xfrm>
            <a:off x="4026877" y="2259678"/>
            <a:ext cx="1354015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Party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FD7017-DBAA-41BF-ADE3-49513045C548}"/>
              </a:ext>
            </a:extLst>
          </p:cNvPr>
          <p:cNvSpPr txBox="1"/>
          <p:nvPr/>
        </p:nvSpPr>
        <p:spPr>
          <a:xfrm>
            <a:off x="5264517" y="3419537"/>
            <a:ext cx="1474177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Employee</a:t>
            </a:r>
            <a:endParaRPr lang="en-B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1A7EE8-66F6-4A14-8614-F7EBBC6ABF23}"/>
              </a:ext>
            </a:extLst>
          </p:cNvPr>
          <p:cNvSpPr txBox="1"/>
          <p:nvPr/>
        </p:nvSpPr>
        <p:spPr>
          <a:xfrm>
            <a:off x="2629755" y="3419537"/>
            <a:ext cx="1474177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Company</a:t>
            </a:r>
            <a:endParaRPr lang="en-B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714B2-AFFA-4592-9FD4-9A7DB4EDCB6C}"/>
              </a:ext>
            </a:extLst>
          </p:cNvPr>
          <p:cNvSpPr txBox="1"/>
          <p:nvPr/>
        </p:nvSpPr>
        <p:spPr>
          <a:xfrm>
            <a:off x="6752495" y="1890346"/>
            <a:ext cx="2963005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r-BE" dirty="0"/>
              <a:t>Party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A7223B-5AB9-4F93-AA71-F777AC43E065}"/>
              </a:ext>
            </a:extLst>
          </p:cNvPr>
          <p:cNvSpPr txBox="1"/>
          <p:nvPr/>
        </p:nvSpPr>
        <p:spPr>
          <a:xfrm>
            <a:off x="6752495" y="2679634"/>
            <a:ext cx="2963005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r-BE" dirty="0"/>
              <a:t>Party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9DA35F-7C63-4A7C-B947-B6971B793562}"/>
              </a:ext>
            </a:extLst>
          </p:cNvPr>
          <p:cNvSpPr txBox="1"/>
          <p:nvPr/>
        </p:nvSpPr>
        <p:spPr>
          <a:xfrm>
            <a:off x="4076274" y="4715600"/>
            <a:ext cx="1237640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User</a:t>
            </a:r>
            <a:endParaRPr lang="en-BE"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C70A378-88F1-4E38-B7DC-9FA63CD71BDC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 flipV="1">
            <a:off x="5380892" y="2075012"/>
            <a:ext cx="1371603" cy="36933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BAAB265-40CA-48DE-AC0C-38D0606199C0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>
            <a:off x="5380892" y="2444344"/>
            <a:ext cx="1371603" cy="41995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3EBAB75-EB52-456D-9B2A-07A42ED8EABE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rot="5400000">
            <a:off x="3640102" y="2355753"/>
            <a:ext cx="790527" cy="133704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75CC941-5AFE-44C7-9A3D-ECFBFCAA8417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 rot="16200000" flipH="1">
            <a:off x="4957482" y="2375412"/>
            <a:ext cx="790527" cy="12977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02DC5D1C-96EA-49E9-94D9-4BC117BEB4AF}"/>
              </a:ext>
            </a:extLst>
          </p:cNvPr>
          <p:cNvSpPr/>
          <p:nvPr/>
        </p:nvSpPr>
        <p:spPr>
          <a:xfrm>
            <a:off x="4602776" y="2793990"/>
            <a:ext cx="184637" cy="22860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3A6FB7-0BB2-470F-ACCC-DB8BBB16076C}"/>
              </a:ext>
            </a:extLst>
          </p:cNvPr>
          <p:cNvSpPr txBox="1"/>
          <p:nvPr/>
        </p:nvSpPr>
        <p:spPr>
          <a:xfrm>
            <a:off x="8349335" y="4166679"/>
            <a:ext cx="1237640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endParaRPr lang="en-BE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9A7B63-B832-48AD-88DB-30E924362084}"/>
              </a:ext>
            </a:extLst>
          </p:cNvPr>
          <p:cNvSpPr txBox="1"/>
          <p:nvPr/>
        </p:nvSpPr>
        <p:spPr>
          <a:xfrm>
            <a:off x="8349336" y="4615155"/>
            <a:ext cx="1237640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Role</a:t>
            </a:r>
            <a:endParaRPr lang="en-BE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2AB29E-E878-43AE-A863-52A77598DF26}"/>
              </a:ext>
            </a:extLst>
          </p:cNvPr>
          <p:cNvSpPr txBox="1"/>
          <p:nvPr/>
        </p:nvSpPr>
        <p:spPr>
          <a:xfrm>
            <a:off x="8349334" y="4165002"/>
            <a:ext cx="12376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endParaRPr lang="en-BE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298976-DC78-43FD-9D8E-0258460725B0}"/>
              </a:ext>
            </a:extLst>
          </p:cNvPr>
          <p:cNvSpPr txBox="1"/>
          <p:nvPr/>
        </p:nvSpPr>
        <p:spPr>
          <a:xfrm>
            <a:off x="8349335" y="4613478"/>
            <a:ext cx="12376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Role</a:t>
            </a:r>
            <a:endParaRPr lang="en-BE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DF9CB21-D1DF-4E19-91C2-F920DC9FB99D}"/>
              </a:ext>
            </a:extLst>
          </p:cNvPr>
          <p:cNvCxnSpPr>
            <a:stCxn id="10" idx="3"/>
            <a:endCxn id="9" idx="1"/>
          </p:cNvCxnSpPr>
          <p:nvPr/>
        </p:nvCxnSpPr>
        <p:spPr>
          <a:xfrm>
            <a:off x="4103932" y="3604203"/>
            <a:ext cx="11605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C62E70BD-60D3-47B2-BCDE-F78AE4D94EEE}"/>
              </a:ext>
            </a:extLst>
          </p:cNvPr>
          <p:cNvSpPr/>
          <p:nvPr/>
        </p:nvSpPr>
        <p:spPr>
          <a:xfrm rot="5400000">
            <a:off x="4341326" y="3489903"/>
            <a:ext cx="184637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B61E83AE-6707-44A9-8FB3-3D2D143770CF}"/>
              </a:ext>
            </a:extLst>
          </p:cNvPr>
          <p:cNvSpPr/>
          <p:nvPr/>
        </p:nvSpPr>
        <p:spPr>
          <a:xfrm rot="16200000">
            <a:off x="4125914" y="3489903"/>
            <a:ext cx="184637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3D90613-F5ED-455B-B0EC-BB3B5B0E5C0F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 rot="16200000" flipH="1">
            <a:off x="3567604" y="3588109"/>
            <a:ext cx="926731" cy="132825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F19497C-3B5E-4F70-A202-8AE94181D2BB}"/>
              </a:ext>
            </a:extLst>
          </p:cNvPr>
          <p:cNvCxnSpPr>
            <a:stCxn id="9" idx="2"/>
            <a:endCxn id="13" idx="0"/>
          </p:cNvCxnSpPr>
          <p:nvPr/>
        </p:nvCxnSpPr>
        <p:spPr>
          <a:xfrm rot="5400000">
            <a:off x="4884985" y="3598978"/>
            <a:ext cx="926731" cy="130651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0889DFF-388C-45F0-9B3D-DE35CD2625D2}"/>
              </a:ext>
            </a:extLst>
          </p:cNvPr>
          <p:cNvSpPr txBox="1"/>
          <p:nvPr/>
        </p:nvSpPr>
        <p:spPr>
          <a:xfrm>
            <a:off x="8526859" y="3782905"/>
            <a:ext cx="88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Legend</a:t>
            </a:r>
            <a:endParaRPr lang="en-BE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8311BBF-2DA0-4D1D-B3CA-0264ED95CC74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00988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 » </a:t>
            </a:r>
            <a:r>
              <a:rPr lang="fr-BE" dirty="0" err="1"/>
              <a:t>Administrator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EB2215-A942-4BCE-A81E-D72EEA7126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5E239-BDA8-4F2C-A853-5FC4DA3C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258085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 » - Relationship to « </a:t>
            </a:r>
            <a:r>
              <a:rPr lang="fr-BE" dirty="0" err="1"/>
              <a:t>Employee</a:t>
            </a:r>
            <a:r>
              <a:rPr lang="fr-BE" dirty="0"/>
              <a:t> » and « </a:t>
            </a:r>
            <a:r>
              <a:rPr lang="fr-BE" dirty="0" err="1"/>
              <a:t>Company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83E7C1-D230-4648-870C-F0F8690D9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84</a:t>
            </a:fld>
            <a:endParaRPr lang="en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009256-4CDE-46AA-9D41-D8E30606E7D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1BF7A-1436-4383-AD73-ABAB0DB41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900" y="0"/>
            <a:ext cx="1562100" cy="36290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08A8FA-C375-4452-A32D-145D00DD9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0628"/>
            <a:ext cx="8958860" cy="553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306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 » Marc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EB2215-A942-4BCE-A81E-D72EEA7126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5E239-BDA8-4F2C-A853-5FC4DA3C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325385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2EFE5-6B72-4D4E-9535-E943BD2B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86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0F933B-7FD2-4E7E-9200-0CDA2F4A1B2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7B2364-F6F8-42B9-AEA2-2601EFB71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8084"/>
            <a:ext cx="8401050" cy="2152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07440C-BF6A-41D7-A704-555B1EB2F310}"/>
              </a:ext>
            </a:extLst>
          </p:cNvPr>
          <p:cNvSpPr txBox="1"/>
          <p:nvPr/>
        </p:nvSpPr>
        <p:spPr>
          <a:xfrm>
            <a:off x="838200" y="976891"/>
            <a:ext cx="99675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initially</a:t>
            </a:r>
            <a:r>
              <a:rPr lang="fr-BE" dirty="0"/>
              <a:t> </a:t>
            </a:r>
            <a:r>
              <a:rPr lang="fr-BE" dirty="0" err="1"/>
              <a:t>added</a:t>
            </a:r>
            <a:r>
              <a:rPr lang="fr-BE" dirty="0"/>
              <a:t> « User Marc » </a:t>
            </a:r>
            <a:r>
              <a:rPr lang="fr-BE" dirty="0" err="1"/>
              <a:t>using</a:t>
            </a:r>
            <a:r>
              <a:rPr lang="fr-BE" dirty="0"/>
              <a:t> the « Initial Configuration </a:t>
            </a:r>
            <a:r>
              <a:rPr lang="fr-BE" dirty="0" err="1"/>
              <a:t>Wizard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now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 « </a:t>
            </a:r>
            <a:r>
              <a:rPr lang="fr-BE" dirty="0" err="1"/>
              <a:t>Employee</a:t>
            </a:r>
            <a:r>
              <a:rPr lang="fr-BE" dirty="0"/>
              <a:t> EMP02 » for « </a:t>
            </a:r>
            <a:r>
              <a:rPr lang="fr-BE" dirty="0" err="1"/>
              <a:t>Company</a:t>
            </a:r>
            <a:r>
              <a:rPr lang="fr-BE" dirty="0"/>
              <a:t> COM01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link</a:t>
            </a:r>
            <a:r>
              <a:rPr lang="fr-BE" dirty="0"/>
              <a:t> « User Marc » to </a:t>
            </a:r>
            <a:r>
              <a:rPr lang="fr-BE" dirty="0" err="1"/>
              <a:t>him</a:t>
            </a:r>
            <a:r>
              <a:rPr lang="fr-BE" dirty="0"/>
              <a:t>/</a:t>
            </a:r>
            <a:r>
              <a:rPr lang="fr-BE" dirty="0" err="1"/>
              <a:t>her</a:t>
            </a:r>
            <a:endParaRPr lang="fr-BE" dirty="0"/>
          </a:p>
          <a:p>
            <a:pPr marL="285750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briefly</a:t>
            </a:r>
            <a:r>
              <a:rPr lang="fr-BE" dirty="0"/>
              <a:t> login </a:t>
            </a:r>
            <a:r>
              <a:rPr lang="fr-BE" dirty="0" err="1"/>
              <a:t>then</a:t>
            </a:r>
            <a:r>
              <a:rPr lang="fr-BE" dirty="0"/>
              <a:t> </a:t>
            </a:r>
            <a:r>
              <a:rPr lang="fr-BE" dirty="0" err="1"/>
              <a:t>logout</a:t>
            </a:r>
            <a:r>
              <a:rPr lang="fr-BE" dirty="0"/>
              <a:t> to </a:t>
            </a:r>
            <a:r>
              <a:rPr lang="fr-BE" dirty="0" err="1"/>
              <a:t>see</a:t>
            </a:r>
            <a:r>
              <a:rPr lang="fr-BE" dirty="0"/>
              <a:t> </a:t>
            </a:r>
            <a:r>
              <a:rPr lang="fr-BE" dirty="0" err="1"/>
              <a:t>what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permitted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Later</a:t>
            </a:r>
            <a:r>
              <a:rPr lang="fr-BE" dirty="0"/>
              <a:t> on, all </a:t>
            </a:r>
            <a:r>
              <a:rPr lang="fr-BE" dirty="0" err="1"/>
              <a:t>operations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performed</a:t>
            </a:r>
            <a:r>
              <a:rPr lang="fr-BE" dirty="0"/>
              <a:t> in </a:t>
            </a:r>
            <a:r>
              <a:rPr lang="fr-BE" dirty="0" err="1"/>
              <a:t>this</a:t>
            </a:r>
            <a:r>
              <a:rPr lang="fr-BE" dirty="0"/>
              <a:t> basic introduction </a:t>
            </a:r>
            <a:r>
              <a:rPr lang="fr-BE" dirty="0" err="1"/>
              <a:t>with</a:t>
            </a:r>
            <a:r>
              <a:rPr lang="fr-BE" dirty="0"/>
              <a:t> « User » « </a:t>
            </a:r>
            <a:r>
              <a:rPr lang="fr-BE" dirty="0" err="1"/>
              <a:t>Administrator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799207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2EFE5-6B72-4D4E-9535-E943BD2B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87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0F933B-7FD2-4E7E-9200-0CDA2F4A1B2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83AAA8-8E79-497B-976E-B23E080A4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6648"/>
            <a:ext cx="7472299" cy="16737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ABBFB1-794E-42B4-B768-BAB4C1C57BCD}"/>
              </a:ext>
            </a:extLst>
          </p:cNvPr>
          <p:cNvSpPr txBox="1"/>
          <p:nvPr/>
        </p:nvSpPr>
        <p:spPr>
          <a:xfrm>
            <a:off x="838200" y="978244"/>
            <a:ext cx="996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 « </a:t>
            </a:r>
            <a:r>
              <a:rPr lang="fr-BE" dirty="0" err="1"/>
              <a:t>Employee</a:t>
            </a:r>
            <a:r>
              <a:rPr lang="fr-BE" dirty="0"/>
              <a:t> EMP02 » for « </a:t>
            </a:r>
            <a:r>
              <a:rPr lang="fr-BE" dirty="0" err="1"/>
              <a:t>Company</a:t>
            </a:r>
            <a:r>
              <a:rPr lang="fr-BE" dirty="0"/>
              <a:t> COM01 »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645A3C-0C39-4706-8E4A-AF0975C09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01475"/>
            <a:ext cx="7532077" cy="281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631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2EFE5-6B72-4D4E-9535-E943BD2B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88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0F933B-7FD2-4E7E-9200-0CDA2F4A1B2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ABBFB1-794E-42B4-B768-BAB4C1C57BCD}"/>
              </a:ext>
            </a:extLst>
          </p:cNvPr>
          <p:cNvSpPr txBox="1"/>
          <p:nvPr/>
        </p:nvSpPr>
        <p:spPr>
          <a:xfrm>
            <a:off x="838199" y="825084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link</a:t>
            </a:r>
            <a:r>
              <a:rPr lang="fr-BE" dirty="0"/>
              <a:t> « User Marc » to  « </a:t>
            </a:r>
            <a:r>
              <a:rPr lang="fr-BE" dirty="0" err="1"/>
              <a:t>Employee</a:t>
            </a:r>
            <a:r>
              <a:rPr lang="fr-BE" dirty="0"/>
              <a:t> EMP02 » for « </a:t>
            </a:r>
            <a:r>
              <a:rPr lang="fr-BE" dirty="0" err="1"/>
              <a:t>Company</a:t>
            </a:r>
            <a:r>
              <a:rPr lang="fr-BE" dirty="0"/>
              <a:t> COM01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login/</a:t>
            </a:r>
            <a:r>
              <a:rPr lang="fr-BE" dirty="0" err="1"/>
              <a:t>logout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« User Marc » to display the </a:t>
            </a:r>
            <a:r>
              <a:rPr lang="fr-BE" dirty="0" err="1"/>
              <a:t>current</a:t>
            </a:r>
            <a:r>
              <a:rPr lang="fr-BE" dirty="0"/>
              <a:t> </a:t>
            </a:r>
            <a:r>
              <a:rPr lang="fr-BE" dirty="0" err="1"/>
              <a:t>privileges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explain</a:t>
            </a:r>
            <a:r>
              <a:rPr lang="fr-BE" dirty="0"/>
              <a:t> </a:t>
            </a:r>
            <a:r>
              <a:rPr lang="fr-BE" dirty="0" err="1"/>
              <a:t>later</a:t>
            </a:r>
            <a:r>
              <a:rPr lang="fr-BE" dirty="0"/>
              <a:t> the « User Group » and « User </a:t>
            </a:r>
            <a:r>
              <a:rPr lang="fr-BE" dirty="0" err="1"/>
              <a:t>Role</a:t>
            </a:r>
            <a:r>
              <a:rPr lang="fr-BE" dirty="0"/>
              <a:t> » concepts </a:t>
            </a:r>
            <a:r>
              <a:rPr lang="fr-BE" dirty="0" err="1"/>
              <a:t>used</a:t>
            </a:r>
            <a:r>
              <a:rPr lang="fr-BE" dirty="0"/>
              <a:t> for </a:t>
            </a:r>
            <a:r>
              <a:rPr lang="fr-BE" dirty="0" err="1"/>
              <a:t>attributing</a:t>
            </a:r>
            <a:r>
              <a:rPr lang="fr-BE" dirty="0"/>
              <a:t> user </a:t>
            </a:r>
            <a:r>
              <a:rPr lang="fr-BE" dirty="0" err="1"/>
              <a:t>privileges</a:t>
            </a:r>
            <a:endParaRPr lang="fr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400C3A-C55C-4A40-87A9-F7F883486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05848"/>
            <a:ext cx="5679830" cy="4933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8F0514-8595-4FCD-A2F4-56EC2198E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665" y="1905848"/>
            <a:ext cx="235267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32797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 » Paula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EB2215-A942-4BCE-A81E-D72EEA7126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5E239-BDA8-4F2C-A853-5FC4DA3C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28571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1. </a:t>
            </a:r>
            <a:r>
              <a:rPr lang="fr-BE" dirty="0" err="1"/>
              <a:t>Adding</a:t>
            </a:r>
            <a:r>
              <a:rPr lang="fr-BE" dirty="0"/>
              <a:t> « </a:t>
            </a:r>
            <a:r>
              <a:rPr lang="fr-BE" dirty="0" err="1"/>
              <a:t>Languages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</a:t>
            </a:fld>
            <a:endParaRPr lang="en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32C7C5-FB45-403F-9438-4A0A64B7BEA0}"/>
              </a:ext>
            </a:extLst>
          </p:cNvPr>
          <p:cNvSpPr txBox="1"/>
          <p:nvPr/>
        </p:nvSpPr>
        <p:spPr>
          <a:xfrm>
            <a:off x="838200" y="1040860"/>
            <a:ext cx="9834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This </a:t>
            </a:r>
            <a:r>
              <a:rPr lang="fr-BE" dirty="0" err="1"/>
              <a:t>wizard</a:t>
            </a:r>
            <a:r>
              <a:rPr lang="fr-BE" dirty="0"/>
              <a:t> </a:t>
            </a:r>
            <a:r>
              <a:rPr lang="fr-BE" dirty="0" err="1"/>
              <a:t>allows</a:t>
            </a:r>
            <a:r>
              <a:rPr lang="fr-BE" dirty="0"/>
              <a:t> to </a:t>
            </a:r>
            <a:r>
              <a:rPr lang="fr-BE" dirty="0" err="1"/>
              <a:t>define</a:t>
            </a:r>
            <a:r>
              <a:rPr lang="fr-BE" dirty="0"/>
              <a:t> new </a:t>
            </a:r>
            <a:r>
              <a:rPr lang="fr-BE" dirty="0" err="1"/>
              <a:t>languages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ACD727-5611-459C-A93C-70C45435B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42643"/>
            <a:ext cx="6068438" cy="27988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CC1A09-A23F-4AB3-AB8B-F97AB1B92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3700" y="0"/>
            <a:ext cx="1638300" cy="20764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8D74B4-BBCE-46F4-86C9-7353BFAA5397}"/>
              </a:ext>
            </a:extLst>
          </p:cNvPr>
          <p:cNvSpPr txBox="1"/>
          <p:nvPr/>
        </p:nvSpPr>
        <p:spPr>
          <a:xfrm>
            <a:off x="838200" y="4673972"/>
            <a:ext cx="904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If </a:t>
            </a:r>
            <a:r>
              <a:rPr lang="fr-BE" dirty="0" err="1"/>
              <a:t>languages</a:t>
            </a:r>
            <a:r>
              <a:rPr lang="fr-BE" dirty="0"/>
              <a:t> must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added</a:t>
            </a:r>
            <a:r>
              <a:rPr lang="fr-BE" dirty="0"/>
              <a:t> </a:t>
            </a:r>
            <a:r>
              <a:rPr lang="fr-BE" dirty="0" err="1"/>
              <a:t>later</a:t>
            </a:r>
            <a:r>
              <a:rPr lang="fr-BE" dirty="0"/>
              <a:t> on, </a:t>
            </a:r>
            <a:r>
              <a:rPr lang="fr-BE" dirty="0" err="1"/>
              <a:t>we</a:t>
            </a:r>
            <a:r>
              <a:rPr lang="fr-BE" dirty="0"/>
              <a:t> can </a:t>
            </a:r>
            <a:r>
              <a:rPr lang="fr-BE" dirty="0" err="1"/>
              <a:t>also</a:t>
            </a:r>
            <a:r>
              <a:rPr lang="fr-BE" dirty="0"/>
              <a:t> </a:t>
            </a:r>
            <a:r>
              <a:rPr lang="fr-BE" dirty="0" err="1"/>
              <a:t>directly</a:t>
            </a:r>
            <a:r>
              <a:rPr lang="fr-BE" dirty="0"/>
              <a:t> </a:t>
            </a:r>
            <a:r>
              <a:rPr lang="fr-BE" dirty="0" err="1"/>
              <a:t>access</a:t>
            </a:r>
            <a:r>
              <a:rPr lang="fr-BE" dirty="0"/>
              <a:t> the menu item « </a:t>
            </a:r>
            <a:r>
              <a:rPr lang="fr-BE" dirty="0" err="1"/>
              <a:t>Languages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21AA47-C22A-46F0-8FB7-E79C58759B4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4751055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D8B04-DC67-47BB-87D9-76195BD40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 </a:t>
            </a:r>
            <a:r>
              <a:rPr lang="fr-BE" dirty="0" err="1"/>
              <a:t>Administrator</a:t>
            </a:r>
            <a:r>
              <a:rPr lang="fr-BE" dirty="0"/>
              <a:t> » </a:t>
            </a:r>
            <a:r>
              <a:rPr lang="fr-BE" dirty="0" err="1"/>
              <a:t>creates</a:t>
            </a:r>
            <a:r>
              <a:rPr lang="fr-BE" dirty="0"/>
              <a:t> </a:t>
            </a:r>
            <a:r>
              <a:rPr lang="fr-BE" dirty="0" err="1"/>
              <a:t>then</a:t>
            </a:r>
            <a:r>
              <a:rPr lang="fr-BE" dirty="0"/>
              <a:t> </a:t>
            </a:r>
            <a:r>
              <a:rPr lang="fr-BE" dirty="0" err="1"/>
              <a:t>deactivates</a:t>
            </a:r>
            <a:r>
              <a:rPr lang="fr-BE" dirty="0"/>
              <a:t> « User Paula »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19E071-268B-47FC-8280-1C79DB87B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90</a:t>
            </a:fld>
            <a:endParaRPr lang="en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CB1AE5-901B-4384-BF55-C0CBD867439E}"/>
              </a:ext>
            </a:extLst>
          </p:cNvPr>
          <p:cNvSpPr txBox="1"/>
          <p:nvPr/>
        </p:nvSpPr>
        <p:spPr>
          <a:xfrm>
            <a:off x="3322637" y="5558824"/>
            <a:ext cx="5075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User « Paula 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installed</a:t>
            </a:r>
            <a:r>
              <a:rPr lang="fr-BE" dirty="0"/>
              <a:t> </a:t>
            </a:r>
            <a:r>
              <a:rPr lang="fr-BE" dirty="0" err="1"/>
              <a:t>then</a:t>
            </a:r>
            <a:r>
              <a:rPr lang="fr-BE" dirty="0"/>
              <a:t> </a:t>
            </a:r>
            <a:r>
              <a:rPr lang="fr-BE" dirty="0" err="1"/>
              <a:t>deactivated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A user </a:t>
            </a:r>
            <a:r>
              <a:rPr lang="fr-BE" dirty="0" err="1"/>
              <a:t>cannot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deleted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44EBBB-68D9-47A3-84D7-77273D731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637" y="3263348"/>
            <a:ext cx="1977537" cy="1699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40CEAD-4905-49D6-998D-464D6E721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63348"/>
            <a:ext cx="2209800" cy="2952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21AD93-3A71-4700-927B-30EF6B654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976010"/>
            <a:ext cx="8315325" cy="2076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097516-7D71-485B-928F-58A8E70E5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4811" y="3263348"/>
            <a:ext cx="331470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1451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3DF90E-A4EC-4B76-A3CA-B0AF67F27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360150" cy="2852737"/>
          </a:xfrm>
        </p:spPr>
        <p:txBody>
          <a:bodyPr>
            <a:normAutofit fontScale="90000"/>
          </a:bodyPr>
          <a:lstStyle/>
          <a:p>
            <a:br>
              <a:rPr lang="fr-BE" dirty="0"/>
            </a:br>
            <a:br>
              <a:rPr lang="fr-BE" dirty="0"/>
            </a:br>
            <a:br>
              <a:rPr lang="fr-BE" dirty="0"/>
            </a:br>
            <a:r>
              <a:rPr lang="fr-BE" dirty="0"/>
              <a:t>« </a:t>
            </a:r>
            <a:r>
              <a:rPr lang="fr-BE" dirty="0" err="1"/>
              <a:t>Financials</a:t>
            </a:r>
            <a:r>
              <a:rPr lang="fr-BE" dirty="0"/>
              <a:t> »</a:t>
            </a:r>
            <a:br>
              <a:rPr lang="fr-BE" dirty="0"/>
            </a:br>
            <a:br>
              <a:rPr lang="fr-BE" dirty="0"/>
            </a:br>
            <a:r>
              <a:rPr lang="fr-BE" dirty="0"/>
              <a:t>« Chart of </a:t>
            </a:r>
            <a:r>
              <a:rPr lang="fr-BE" dirty="0" err="1"/>
              <a:t>Accounts</a:t>
            </a:r>
            <a:r>
              <a:rPr lang="fr-BE" dirty="0"/>
              <a:t> » &amp; « Fiscal </a:t>
            </a:r>
            <a:r>
              <a:rPr lang="fr-BE" dirty="0" err="1"/>
              <a:t>Year</a:t>
            </a:r>
            <a:r>
              <a:rPr lang="fr-BE" dirty="0"/>
              <a:t> and </a:t>
            </a:r>
            <a:r>
              <a:rPr lang="fr-BE" dirty="0" err="1"/>
              <a:t>Period</a:t>
            </a:r>
            <a:r>
              <a:rPr lang="fr-BE" dirty="0"/>
              <a:t> » &amp; « Journal »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4F6C81-E6FD-4BF0-A5FA-4496A80EE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1360150" cy="1500187"/>
          </a:xfrm>
        </p:spPr>
        <p:txBody>
          <a:bodyPr/>
          <a:lstStyle/>
          <a:p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50B21-466E-437C-98A2-72A3881A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377486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Chart of </a:t>
            </a:r>
            <a:r>
              <a:rPr lang="fr-BE" dirty="0" err="1"/>
              <a:t>Account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92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04AFD0-9BFF-4383-8D49-AE11893282A7}"/>
              </a:ext>
            </a:extLst>
          </p:cNvPr>
          <p:cNvSpPr txBox="1"/>
          <p:nvPr/>
        </p:nvSpPr>
        <p:spPr>
          <a:xfrm>
            <a:off x="838200" y="938861"/>
            <a:ext cx="6213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install</a:t>
            </a:r>
            <a:r>
              <a:rPr lang="fr-BE" dirty="0"/>
              <a:t> the « French » chart of </a:t>
            </a:r>
            <a:r>
              <a:rPr lang="fr-BE" dirty="0" err="1"/>
              <a:t>accounts</a:t>
            </a:r>
            <a:r>
              <a:rPr lang="fr-BE" dirty="0"/>
              <a:t>. </a:t>
            </a:r>
            <a:endParaRPr lang="en-BE" dirty="0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99FF7AEB-9DF5-4693-87B0-F8DF7C8A8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684979"/>
              </p:ext>
            </p:extLst>
          </p:nvPr>
        </p:nvGraphicFramePr>
        <p:xfrm>
          <a:off x="838200" y="2369309"/>
          <a:ext cx="380637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967">
                  <a:extLst>
                    <a:ext uri="{9D8B030D-6E8A-4147-A177-3AD203B41FA5}">
                      <a16:colId xmlns:a16="http://schemas.microsoft.com/office/drawing/2014/main" val="118748168"/>
                    </a:ext>
                  </a:extLst>
                </a:gridCol>
                <a:gridCol w="1423337">
                  <a:extLst>
                    <a:ext uri="{9D8B030D-6E8A-4147-A177-3AD203B41FA5}">
                      <a16:colId xmlns:a16="http://schemas.microsoft.com/office/drawing/2014/main" val="2169545348"/>
                    </a:ext>
                  </a:extLst>
                </a:gridCol>
                <a:gridCol w="1888073">
                  <a:extLst>
                    <a:ext uri="{9D8B030D-6E8A-4147-A177-3AD203B41FA5}">
                      <a16:colId xmlns:a16="http://schemas.microsoft.com/office/drawing/2014/main" val="28830970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#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French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English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889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dirty="0"/>
                        <a:t>40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Client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Customer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802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dirty="0"/>
                        <a:t>41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Fournisseur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Supplier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0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dirty="0"/>
                        <a:t>53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Caisse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Cash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48415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187D1A7-1871-41C6-9963-B2EDAA3C2DBB}"/>
              </a:ext>
            </a:extLst>
          </p:cNvPr>
          <p:cNvSpPr txBox="1"/>
          <p:nvPr/>
        </p:nvSpPr>
        <p:spPr>
          <a:xfrm>
            <a:off x="838199" y="1745055"/>
            <a:ext cx="380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Balance </a:t>
            </a:r>
            <a:r>
              <a:rPr lang="fr-BE" dirty="0" err="1"/>
              <a:t>Sheet</a:t>
            </a:r>
            <a:r>
              <a:rPr lang="fr-BE" dirty="0"/>
              <a:t> </a:t>
            </a:r>
            <a:r>
              <a:rPr lang="fr-BE" dirty="0" err="1"/>
              <a:t>Accounts</a:t>
            </a:r>
            <a:endParaRPr lang="en-BE" dirty="0"/>
          </a:p>
        </p:txBody>
      </p:sp>
      <p:graphicFrame>
        <p:nvGraphicFramePr>
          <p:cNvPr id="9" name="Table 7">
            <a:extLst>
              <a:ext uri="{FF2B5EF4-FFF2-40B4-BE49-F238E27FC236}">
                <a16:creationId xmlns:a16="http://schemas.microsoft.com/office/drawing/2014/main" id="{F714E948-29BB-45B9-B7F5-67165DD25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278017"/>
              </p:ext>
            </p:extLst>
          </p:nvPr>
        </p:nvGraphicFramePr>
        <p:xfrm>
          <a:off x="6096000" y="2385210"/>
          <a:ext cx="380637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967">
                  <a:extLst>
                    <a:ext uri="{9D8B030D-6E8A-4147-A177-3AD203B41FA5}">
                      <a16:colId xmlns:a16="http://schemas.microsoft.com/office/drawing/2014/main" val="118748168"/>
                    </a:ext>
                  </a:extLst>
                </a:gridCol>
                <a:gridCol w="1423337">
                  <a:extLst>
                    <a:ext uri="{9D8B030D-6E8A-4147-A177-3AD203B41FA5}">
                      <a16:colId xmlns:a16="http://schemas.microsoft.com/office/drawing/2014/main" val="2169545348"/>
                    </a:ext>
                  </a:extLst>
                </a:gridCol>
                <a:gridCol w="1888073">
                  <a:extLst>
                    <a:ext uri="{9D8B030D-6E8A-4147-A177-3AD203B41FA5}">
                      <a16:colId xmlns:a16="http://schemas.microsoft.com/office/drawing/2014/main" val="28830970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#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French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English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889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dirty="0"/>
                        <a:t>6x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Charges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 err="1"/>
                        <a:t>Expense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604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dirty="0"/>
                        <a:t>7x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Revenus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Revenue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10529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B849B58-FAB1-4309-B936-F5C1262B9B40}"/>
              </a:ext>
            </a:extLst>
          </p:cNvPr>
          <p:cNvSpPr txBox="1"/>
          <p:nvPr/>
        </p:nvSpPr>
        <p:spPr>
          <a:xfrm>
            <a:off x="6095999" y="1760956"/>
            <a:ext cx="380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Income</a:t>
            </a:r>
            <a:r>
              <a:rPr lang="fr-BE" dirty="0"/>
              <a:t> </a:t>
            </a:r>
            <a:r>
              <a:rPr lang="fr-BE" dirty="0" err="1"/>
              <a:t>Statement</a:t>
            </a:r>
            <a:r>
              <a:rPr lang="fr-BE" dirty="0"/>
              <a:t> </a:t>
            </a:r>
            <a:r>
              <a:rPr lang="fr-BE" dirty="0" err="1"/>
              <a:t>Accounts</a:t>
            </a:r>
            <a:endParaRPr lang="en-B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EA4490-0EBF-46F0-8DC9-A3F057D8F597}"/>
              </a:ext>
            </a:extLst>
          </p:cNvPr>
          <p:cNvSpPr txBox="1"/>
          <p:nvPr/>
        </p:nvSpPr>
        <p:spPr>
          <a:xfrm>
            <a:off x="741680" y="4515563"/>
            <a:ext cx="11450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/>
              <a:t>[</a:t>
            </a:r>
            <a:r>
              <a:rPr lang="en-BE" dirty="0">
                <a:hlinkClick r:id="rId2"/>
              </a:rPr>
              <a:t>https://tryton-administration-manual.readthedocs.io/en/latest/basic_config.html#installing-a-chart-of-accounts</a:t>
            </a:r>
            <a:r>
              <a:rPr lang="fr-BE" dirty="0"/>
              <a:t>]</a:t>
            </a:r>
          </a:p>
          <a:p>
            <a:r>
              <a:rPr lang="fr-BE" dirty="0"/>
              <a:t>[</a:t>
            </a:r>
            <a:r>
              <a:rPr lang="en-BE" dirty="0">
                <a:hlinkClick r:id="rId3"/>
              </a:rPr>
              <a:t>https://tryton-administration-manual.readthedocs.io/en/latest/accounts.html</a:t>
            </a:r>
            <a:r>
              <a:rPr lang="fr-BE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46279684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Activating</a:t>
            </a:r>
            <a:r>
              <a:rPr lang="fr-BE" dirty="0"/>
              <a:t> Modules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9E6D1-9B9F-4A23-B144-AA2B752B3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2651733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Activation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94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7BD472-5814-4B4D-8B70-4F8D6007A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77" y="1063868"/>
            <a:ext cx="4347742" cy="55039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7489FE-2BD7-4786-AB25-A3F8DE051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834" y="2148870"/>
            <a:ext cx="4596333" cy="44189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43B637-1461-4A0B-8DA5-2D3A90C3306E}"/>
              </a:ext>
            </a:extLst>
          </p:cNvPr>
          <p:cNvSpPr txBox="1"/>
          <p:nvPr/>
        </p:nvSpPr>
        <p:spPr>
          <a:xfrm>
            <a:off x="5504769" y="1063868"/>
            <a:ext cx="5729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« Mark for Activation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« </a:t>
            </a:r>
            <a:r>
              <a:rPr lang="fr-BE" dirty="0" err="1"/>
              <a:t>Perform</a:t>
            </a:r>
            <a:r>
              <a:rPr lang="fr-BE" dirty="0"/>
              <a:t> </a:t>
            </a:r>
            <a:r>
              <a:rPr lang="fr-BE" dirty="0" err="1"/>
              <a:t>pending</a:t>
            </a:r>
            <a:r>
              <a:rPr lang="fr-BE" dirty="0"/>
              <a:t> activation or upgrade »</a:t>
            </a:r>
            <a:endParaRPr lang="en-B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F52900-1EAB-4D18-9068-97EE1F89053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303673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Activation &amp; </a:t>
            </a:r>
            <a:r>
              <a:rPr lang="fr-BE" dirty="0" err="1"/>
              <a:t>Create</a:t>
            </a:r>
            <a:r>
              <a:rPr lang="fr-BE" dirty="0"/>
              <a:t> Chart of </a:t>
            </a:r>
            <a:r>
              <a:rPr lang="fr-BE" dirty="0" err="1"/>
              <a:t>Accounts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95</a:t>
            </a:fld>
            <a:endParaRPr lang="en-BE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4763F10-6205-455F-8F7C-F94FAF10B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865" y="905608"/>
            <a:ext cx="3851763" cy="14872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6831AE-7A3B-455A-91C8-C4F0DBA30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5" y="905608"/>
            <a:ext cx="5229225" cy="42005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A166CDE-D105-4F0F-AE70-F4DDC89B2274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5AC94A-B789-4FCD-B618-BAEF0C2E9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1865" y="4028440"/>
            <a:ext cx="3786278" cy="21400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423110-81AD-435D-9F2A-EEC9947B24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1865" y="2471149"/>
            <a:ext cx="3792773" cy="147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6885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12169" cy="462189"/>
          </a:xfrm>
        </p:spPr>
        <p:txBody>
          <a:bodyPr/>
          <a:lstStyle/>
          <a:p>
            <a:r>
              <a:rPr lang="fr-BE" dirty="0"/>
              <a:t>State - Menu </a:t>
            </a:r>
            <a:r>
              <a:rPr lang="fr-BE" dirty="0" err="1"/>
              <a:t>Tree</a:t>
            </a:r>
            <a:r>
              <a:rPr lang="fr-BE" dirty="0"/>
              <a:t> Items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96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88E336-5799-49EE-9FC3-C8097426FA7F}"/>
              </a:ext>
            </a:extLst>
          </p:cNvPr>
          <p:cNvSpPr txBox="1"/>
          <p:nvPr/>
        </p:nvSpPr>
        <p:spPr>
          <a:xfrm>
            <a:off x="838200" y="919694"/>
            <a:ext cx="719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There are </a:t>
            </a:r>
            <a:r>
              <a:rPr lang="fr-BE" dirty="0" err="1"/>
              <a:t>additional</a:t>
            </a:r>
            <a:r>
              <a:rPr lang="fr-BE" dirty="0"/>
              <a:t> Menu Items in the Menu </a:t>
            </a:r>
            <a:r>
              <a:rPr lang="fr-BE" dirty="0" err="1"/>
              <a:t>Tree</a:t>
            </a:r>
            <a:endParaRPr lang="fr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AAC69C-BA52-4E8E-899B-8E3CCDE14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9850" y="0"/>
            <a:ext cx="1962150" cy="61817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9F5A24-FE98-4C1B-8013-72635F0AB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541" y="0"/>
            <a:ext cx="182880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506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- </a:t>
            </a:r>
            <a:r>
              <a:rPr lang="fr-BE" dirty="0" err="1"/>
              <a:t>Sequence</a:t>
            </a:r>
            <a:r>
              <a:rPr lang="fr-BE" dirty="0"/>
              <a:t> Management </a:t>
            </a:r>
            <a:r>
              <a:rPr lang="fr-BE" dirty="0" err="1"/>
              <a:t>Functions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97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88E336-5799-49EE-9FC3-C8097426FA7F}"/>
              </a:ext>
            </a:extLst>
          </p:cNvPr>
          <p:cNvSpPr txBox="1"/>
          <p:nvPr/>
        </p:nvSpPr>
        <p:spPr>
          <a:xfrm>
            <a:off x="838200" y="979623"/>
            <a:ext cx="7197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There are </a:t>
            </a:r>
            <a:r>
              <a:rPr lang="fr-BE" dirty="0" err="1"/>
              <a:t>additional</a:t>
            </a:r>
            <a:r>
              <a:rPr lang="fr-BE" dirty="0"/>
              <a:t> </a:t>
            </a:r>
            <a:r>
              <a:rPr lang="fr-BE" dirty="0" err="1"/>
              <a:t>functions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allow</a:t>
            </a:r>
            <a:r>
              <a:rPr lang="fr-BE" dirty="0"/>
              <a:t> to format the </a:t>
            </a:r>
            <a:r>
              <a:rPr lang="fr-BE" dirty="0" err="1"/>
              <a:t>prefix</a:t>
            </a:r>
            <a:r>
              <a:rPr lang="fr-BE" dirty="0"/>
              <a:t> or </a:t>
            </a:r>
            <a:r>
              <a:rPr lang="fr-BE" dirty="0" err="1"/>
              <a:t>suffix</a:t>
            </a:r>
            <a:r>
              <a:rPr lang="fr-BE" dirty="0"/>
              <a:t> of record </a:t>
            </a:r>
            <a:r>
              <a:rPr lang="fr-BE" dirty="0" err="1"/>
              <a:t>sequences</a:t>
            </a:r>
            <a:r>
              <a:rPr lang="fr-BE" dirty="0"/>
              <a:t> for </a:t>
            </a:r>
            <a:r>
              <a:rPr lang="fr-BE" dirty="0" err="1"/>
              <a:t>various</a:t>
            </a:r>
            <a:r>
              <a:rPr lang="fr-BE" dirty="0"/>
              <a:t> </a:t>
            </a:r>
            <a:r>
              <a:rPr lang="fr-BE" dirty="0" err="1"/>
              <a:t>entities</a:t>
            </a:r>
            <a:endParaRPr lang="fr-BE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E4A94F6-67CE-4C74-8D73-A926420C9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75" y="0"/>
            <a:ext cx="1952625" cy="49434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F338F-73F8-4A5C-9B55-00D7516D0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18939"/>
            <a:ext cx="7312269" cy="472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9803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- </a:t>
            </a:r>
            <a:r>
              <a:rPr lang="fr-BE" dirty="0" err="1"/>
              <a:t>Wizards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98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88E336-5799-49EE-9FC3-C8097426FA7F}"/>
              </a:ext>
            </a:extLst>
          </p:cNvPr>
          <p:cNvSpPr txBox="1"/>
          <p:nvPr/>
        </p:nvSpPr>
        <p:spPr>
          <a:xfrm>
            <a:off x="838199" y="939935"/>
            <a:ext cx="9202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The « </a:t>
            </a:r>
            <a:r>
              <a:rPr lang="fr-BE" dirty="0" err="1"/>
              <a:t>Create</a:t>
            </a:r>
            <a:r>
              <a:rPr lang="fr-BE" dirty="0"/>
              <a:t> Chart of </a:t>
            </a:r>
            <a:r>
              <a:rPr lang="fr-BE" dirty="0" err="1"/>
              <a:t>Accounts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Template » </a:t>
            </a:r>
            <a:r>
              <a:rPr lang="fr-BE" dirty="0" err="1"/>
              <a:t>wizard</a:t>
            </a:r>
            <a:r>
              <a:rPr lang="fr-BE" dirty="0"/>
              <a:t> Item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added</a:t>
            </a:r>
            <a:r>
              <a:rPr lang="fr-BE" dirty="0"/>
              <a:t> in state « </a:t>
            </a:r>
            <a:r>
              <a:rPr lang="fr-BE" dirty="0" err="1"/>
              <a:t>done</a:t>
            </a:r>
            <a:r>
              <a:rPr lang="fr-BE" dirty="0"/>
              <a:t> 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B2BF3-6FED-4C35-B996-79DE75179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5050" y="0"/>
            <a:ext cx="2266950" cy="49053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595762-7318-425B-BFAE-B0EF38113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707" y="1504950"/>
            <a:ext cx="83820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568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- Chart of </a:t>
            </a:r>
            <a:r>
              <a:rPr lang="fr-BE" dirty="0" err="1"/>
              <a:t>Accounts</a:t>
            </a:r>
            <a:r>
              <a:rPr lang="fr-BE" dirty="0"/>
              <a:t> - </a:t>
            </a:r>
            <a:r>
              <a:rPr lang="fr-BE" dirty="0" err="1"/>
              <a:t>Account</a:t>
            </a:r>
            <a:r>
              <a:rPr lang="fr-BE" dirty="0"/>
              <a:t> Types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F0D0B-487F-44E5-A379-7D8F3165C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99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BAFBE4-D895-4587-AD53-9F1473236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5" y="0"/>
            <a:ext cx="2085975" cy="3600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6A7236-EFAA-49EA-BAEA-E6CC2945F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2355492"/>
            <a:ext cx="5134708" cy="42398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556EC7-4FB4-4610-9A2C-3D21791D6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827314"/>
            <a:ext cx="3836377" cy="142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87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25643</TotalTime>
  <Words>4507</Words>
  <Application>Microsoft Office PowerPoint</Application>
  <PresentationFormat>Widescreen</PresentationFormat>
  <Paragraphs>666</Paragraphs>
  <Slides>145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145</vt:i4>
      </vt:variant>
    </vt:vector>
  </HeadingPairs>
  <TitlesOfParts>
    <vt:vector size="149" baseType="lpstr">
      <vt:lpstr>Arial</vt:lpstr>
      <vt:lpstr>Calibri</vt:lpstr>
      <vt:lpstr>Calibri Light</vt:lpstr>
      <vt:lpstr>Office Theme</vt:lpstr>
      <vt:lpstr>- Getting started - Basic Functionality</vt:lpstr>
      <vt:lpstr>Table of Contents</vt:lpstr>
      <vt:lpstr>TOC </vt:lpstr>
      <vt:lpstr>Login &amp; Logout</vt:lpstr>
      <vt:lpstr>Login &amp; Logout</vt:lpstr>
      <vt:lpstr>Configuration Wizard</vt:lpstr>
      <vt:lpstr>Initial Wizard</vt:lpstr>
      <vt:lpstr>Initial Configuration Wizard</vt:lpstr>
      <vt:lpstr>1. Adding « Languages »</vt:lpstr>
      <vt:lpstr>2. Defining « Users »</vt:lpstr>
      <vt:lpstr>3. Activating « Modules »</vt:lpstr>
      <vt:lpstr>Re-executing wizards - Method 1 - Step 1</vt:lpstr>
      <vt:lpstr>Wizards</vt:lpstr>
      <vt:lpstr>Motivation</vt:lpstr>
      <vt:lpstr>Re-executing wizards - Method 1 - Step 2</vt:lpstr>
      <vt:lpstr>Re-executing wizards - Method 2</vt:lpstr>
      <vt:lpstr>Navigation &amp; Action</vt:lpstr>
      <vt:lpstr>Motivation</vt:lpstr>
      <vt:lpstr>Application - Menu Tree - Triggering operations</vt:lpstr>
      <vt:lpstr>Application - Menu Tree - Search for menu item containing e.g. « Purchase »</vt:lpstr>
      <vt:lpstr>Entity - Filters</vt:lpstr>
      <vt:lpstr>Entity - Menu Bars - An overview</vt:lpstr>
      <vt:lpstr>Entity - Menu Bars - Vertical Menu Bar</vt:lpstr>
      <vt:lpstr>Entity - Menu Bars - Horizontal Menu Bar</vt:lpstr>
      <vt:lpstr>Entity - « Item Double-Click » vs « Menu Item Navigation »</vt:lpstr>
      <vt:lpstr>Application or Entity - Data Refresh Requirements</vt:lpstr>
      <vt:lpstr>Module</vt:lpstr>
      <vt:lpstr>Motivation</vt:lpstr>
      <vt:lpstr>Modules</vt:lpstr>
      <vt:lpstr>Modules  </vt:lpstr>
      <vt:lpstr>Basic Configuration</vt:lpstr>
      <vt:lpstr>Motivation</vt:lpstr>
      <vt:lpstr>« Country » &amp; « Currency »</vt:lpstr>
      <vt:lpstr>Motivation</vt:lpstr>
      <vt:lpstr>Documentation</vt:lpstr>
      <vt:lpstr>Documentation</vt:lpstr>
      <vt:lpstr>Application - Activating the Modules</vt:lpstr>
      <vt:lpstr>Activate « Country » &amp; « Currency »</vt:lpstr>
      <vt:lpstr>Activate « Country » &amp; « Currency »</vt:lpstr>
      <vt:lpstr>PowerPoint Presentation</vt:lpstr>
      <vt:lpstr>Database – Loading the Tables</vt:lpstr>
      <vt:lpstr>Scripts</vt:lpstr>
      <vt:lpstr>« Country » - Load data</vt:lpstr>
      <vt:lpstr>« Country » - Load data</vt:lpstr>
      <vt:lpstr>« Country » - Load data</vt:lpstr>
      <vt:lpstr>« Currency » - Load data</vt:lpstr>
      <vt:lpstr>« Currency » - Load data</vt:lpstr>
      <vt:lpstr>« Currency » - Load data</vt:lpstr>
      <vt:lpstr>« Currency Rates »</vt:lpstr>
      <vt:lpstr>Motivation</vt:lpstr>
      <vt:lpstr>Setting a « Reference Currency Rate » as of « Date from »</vt:lpstr>
      <vt:lpstr>Setting « Relative Currency Rates » as of « Date from »</vt:lpstr>
      <vt:lpstr>Summary </vt:lpstr>
      <vt:lpstr>« Party » &amp; « Company » &amp; « Employee »</vt:lpstr>
      <vt:lpstr>Motivation</vt:lpstr>
      <vt:lpstr>Motivation</vt:lpstr>
      <vt:lpstr>« Party »</vt:lpstr>
      <vt:lpstr>Motivation</vt:lpstr>
      <vt:lpstr>Module Activation</vt:lpstr>
      <vt:lpstr>Documentation</vt:lpstr>
      <vt:lpstr>Modules - Activation</vt:lpstr>
      <vt:lpstr>Modules - Activation</vt:lpstr>
      <vt:lpstr>« Party »  - The entity</vt:lpstr>
      <vt:lpstr>« Party »</vt:lpstr>
      <vt:lpstr>« Party » Configuration</vt:lpstr>
      <vt:lpstr>« Party » Configuration</vt:lpstr>
      <vt:lpstr>« Party » Configuration : the sequence format </vt:lpstr>
      <vt:lpstr>Creation of Parties</vt:lpstr>
      <vt:lpstr>« Party », « Company » &amp; « Employee »</vt:lpstr>
      <vt:lpstr>« Company »</vt:lpstr>
      <vt:lpstr>Modules - Activation</vt:lpstr>
      <vt:lpstr>Modules - Activation - Summary State</vt:lpstr>
      <vt:lpstr>Create « Company » COM01 </vt:lpstr>
      <vt:lpstr>« Employee »</vt:lpstr>
      <vt:lpstr>Modules - Activation</vt:lpstr>
      <vt:lpstr>Creating « Employee » EMP01</vt:lpstr>
      <vt:lpstr>Creating « Employee » EMP01</vt:lpstr>
      <vt:lpstr>Final State</vt:lpstr>
      <vt:lpstr>« Party », « Company », « Employee »</vt:lpstr>
      <vt:lpstr>« User »</vt:lpstr>
      <vt:lpstr>« User » - Relationship to « Employee » and « Company »</vt:lpstr>
      <vt:lpstr>Summary</vt:lpstr>
      <vt:lpstr>« User » Administrator</vt:lpstr>
      <vt:lpstr>« User » - Relationship to « Employee » and « Company »</vt:lpstr>
      <vt:lpstr>« User » Marc</vt:lpstr>
      <vt:lpstr>Motivation</vt:lpstr>
      <vt:lpstr>Motivation</vt:lpstr>
      <vt:lpstr>Motivation</vt:lpstr>
      <vt:lpstr>« User » Paula</vt:lpstr>
      <vt:lpstr>« User Administrator » creates then deactivates « User Paula »</vt:lpstr>
      <vt:lpstr>   « Financials »  « Chart of Accounts » &amp; « Fiscal Year and Period » &amp; « Journal »</vt:lpstr>
      <vt:lpstr>Chart of Account</vt:lpstr>
      <vt:lpstr>Activating Modules</vt:lpstr>
      <vt:lpstr>Activation</vt:lpstr>
      <vt:lpstr>Activation &amp; Create Chart of Accounts</vt:lpstr>
      <vt:lpstr>State - Menu Tree Items</vt:lpstr>
      <vt:lpstr>State - Sequence Management Functions</vt:lpstr>
      <vt:lpstr>State - Wizards</vt:lpstr>
      <vt:lpstr>State - Chart of Accounts - Account Types</vt:lpstr>
      <vt:lpstr>State - Chart of Accounts - Accounts</vt:lpstr>
      <vt:lpstr>State - Configuration</vt:lpstr>
      <vt:lpstr>State - Company</vt:lpstr>
      <vt:lpstr>Error Case</vt:lpstr>
      <vt:lpstr>Error case - « Administration » User not setup</vt:lpstr>
      <vt:lpstr>How to recover</vt:lpstr>
      <vt:lpstr>How to recover - method 1</vt:lpstr>
      <vt:lpstr>How to recover - method 2 </vt:lpstr>
      <vt:lpstr>Financial - Fiscal Years &amp; Periods</vt:lpstr>
      <vt:lpstr>Documentation </vt:lpstr>
      <vt:lpstr>Fiscal Years - Sequences</vt:lpstr>
      <vt:lpstr>Fiscal Years - Sequences</vt:lpstr>
      <vt:lpstr>Fiscal Years - Sequences</vt:lpstr>
      <vt:lpstr>Fiscal Years - Periods</vt:lpstr>
      <vt:lpstr>Financial - Configuration</vt:lpstr>
      <vt:lpstr>Configuration</vt:lpstr>
      <vt:lpstr>Financial - Journals</vt:lpstr>
      <vt:lpstr>Journals</vt:lpstr>
      <vt:lpstr>Journals</vt:lpstr>
      <vt:lpstr>Party</vt:lpstr>
      <vt:lpstr>Company</vt:lpstr>
      <vt:lpstr>Database</vt:lpstr>
      <vt:lpstr>Account Type Templates (1/2)</vt:lpstr>
      <vt:lpstr>Account Type Templates (2/2)</vt:lpstr>
      <vt:lpstr>Account Types (1/2)</vt:lpstr>
      <vt:lpstr>Account Types (2/2)</vt:lpstr>
      <vt:lpstr>Account Templates (1/3)</vt:lpstr>
      <vt:lpstr>Account Templates (2/3)</vt:lpstr>
      <vt:lpstr>Account Templates (3/3) - Note</vt:lpstr>
      <vt:lpstr>Accounts (1/2)</vt:lpstr>
      <vt:lpstr>Accounts (2/2)</vt:lpstr>
      <vt:lpstr>Problem with closed accounts</vt:lpstr>
      <vt:lpstr>User Authorizations </vt:lpstr>
      <vt:lpstr>Motivation</vt:lpstr>
      <vt:lpstr>User Capabilities - State Ante</vt:lpstr>
      <vt:lpstr>State - User Capabilities</vt:lpstr>
      <vt:lpstr>User Groups - Modify</vt:lpstr>
      <vt:lpstr>List of « User Groups »</vt:lpstr>
      <vt:lpstr>Attach « User Marc » to a « User Group » - Method 1</vt:lpstr>
      <vt:lpstr>Attach a « User Group » to « User Marc » - Method 2</vt:lpstr>
      <vt:lpstr>User Roles - Modify</vt:lpstr>
      <vt:lpstr>« User Roles »</vt:lpstr>
      <vt:lpstr>Attach « User Marc » to a « User Role » 1/2</vt:lpstr>
      <vt:lpstr>Attach « User Marc » to a « User Role » 2/2</vt:lpstr>
      <vt:lpstr>User Capabilities - State Post</vt:lpstr>
      <vt:lpstr>State - User Capabilities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 Rottiers</dc:creator>
  <cp:lastModifiedBy>Marc Rottiers</cp:lastModifiedBy>
  <cp:revision>1164</cp:revision>
  <dcterms:created xsi:type="dcterms:W3CDTF">2021-02-17T17:09:00Z</dcterms:created>
  <dcterms:modified xsi:type="dcterms:W3CDTF">2021-05-20T09:38:35Z</dcterms:modified>
</cp:coreProperties>
</file>